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handoutMasterIdLst>
    <p:handoutMasterId r:id="rId71"/>
  </p:handoutMasterIdLst>
  <p:sldIdLst>
    <p:sldId id="2891" r:id="rId2"/>
    <p:sldId id="297" r:id="rId3"/>
    <p:sldId id="2963" r:id="rId4"/>
    <p:sldId id="2899" r:id="rId5"/>
    <p:sldId id="2900" r:id="rId6"/>
    <p:sldId id="2901" r:id="rId7"/>
    <p:sldId id="2904" r:id="rId8"/>
    <p:sldId id="2905" r:id="rId9"/>
    <p:sldId id="2910" r:id="rId10"/>
    <p:sldId id="2906" r:id="rId11"/>
    <p:sldId id="2907" r:id="rId12"/>
    <p:sldId id="2908" r:id="rId13"/>
    <p:sldId id="2909" r:id="rId14"/>
    <p:sldId id="417" r:id="rId15"/>
    <p:sldId id="418" r:id="rId16"/>
    <p:sldId id="2921" r:id="rId17"/>
    <p:sldId id="2923" r:id="rId18"/>
    <p:sldId id="368" r:id="rId19"/>
    <p:sldId id="401" r:id="rId20"/>
    <p:sldId id="2924" r:id="rId21"/>
    <p:sldId id="2925" r:id="rId22"/>
    <p:sldId id="2926" r:id="rId23"/>
    <p:sldId id="2927" r:id="rId24"/>
    <p:sldId id="2928" r:id="rId25"/>
    <p:sldId id="1368" r:id="rId26"/>
    <p:sldId id="2929" r:id="rId27"/>
    <p:sldId id="2930" r:id="rId28"/>
    <p:sldId id="2932" r:id="rId29"/>
    <p:sldId id="2934" r:id="rId30"/>
    <p:sldId id="2933" r:id="rId31"/>
    <p:sldId id="2931" r:id="rId32"/>
    <p:sldId id="2935" r:id="rId33"/>
    <p:sldId id="2936" r:id="rId34"/>
    <p:sldId id="2937" r:id="rId35"/>
    <p:sldId id="2938" r:id="rId36"/>
    <p:sldId id="2939" r:id="rId37"/>
    <p:sldId id="2940" r:id="rId38"/>
    <p:sldId id="2941" r:id="rId39"/>
    <p:sldId id="2942" r:id="rId40"/>
    <p:sldId id="2943" r:id="rId41"/>
    <p:sldId id="2962" r:id="rId42"/>
    <p:sldId id="2944" r:id="rId43"/>
    <p:sldId id="1369" r:id="rId44"/>
    <p:sldId id="1370" r:id="rId45"/>
    <p:sldId id="2945" r:id="rId46"/>
    <p:sldId id="2946" r:id="rId47"/>
    <p:sldId id="2947" r:id="rId48"/>
    <p:sldId id="2948" r:id="rId49"/>
    <p:sldId id="2949" r:id="rId50"/>
    <p:sldId id="2950" r:id="rId51"/>
    <p:sldId id="2951" r:id="rId52"/>
    <p:sldId id="2952" r:id="rId53"/>
    <p:sldId id="2913" r:id="rId54"/>
    <p:sldId id="2914" r:id="rId55"/>
    <p:sldId id="1013" r:id="rId56"/>
    <p:sldId id="1033" r:id="rId57"/>
    <p:sldId id="2955" r:id="rId58"/>
    <p:sldId id="2956" r:id="rId59"/>
    <p:sldId id="1038" r:id="rId60"/>
    <p:sldId id="903" r:id="rId61"/>
    <p:sldId id="2958" r:id="rId62"/>
    <p:sldId id="2915" r:id="rId63"/>
    <p:sldId id="2965" r:id="rId64"/>
    <p:sldId id="2919" r:id="rId65"/>
    <p:sldId id="2960" r:id="rId66"/>
    <p:sldId id="2961" r:id="rId67"/>
    <p:sldId id="2964" r:id="rId68"/>
    <p:sldId id="1617" r:id="rId69"/>
  </p:sldIdLst>
  <p:sldSz cx="12190413" cy="6858000"/>
  <p:notesSz cx="7099300" cy="10234613"/>
  <p:custDataLst>
    <p:tags r:id="rId72"/>
  </p:custDataLst>
  <p:defaultTextStyle>
    <a:defPPr>
      <a:defRPr lang="en-US"/>
    </a:defPPr>
    <a:lvl1pPr algn="l" rtl="0" eaLnBrk="0" fontAlgn="base" hangingPunct="0">
      <a:spcBef>
        <a:spcPct val="0"/>
      </a:spcBef>
      <a:spcAft>
        <a:spcPct val="0"/>
      </a:spcAft>
      <a:defRPr sz="2400" b="1" kern="1200">
        <a:solidFill>
          <a:srgbClr val="FF0000"/>
        </a:solidFill>
        <a:latin typeface="Times New Roman" panose="02020603050405020304" pitchFamily="18" charset="0"/>
        <a:ea typeface="黑体" panose="02010609060101010101" pitchFamily="49" charset="-122"/>
        <a:cs typeface="+mn-cs"/>
      </a:defRPr>
    </a:lvl1pPr>
    <a:lvl2pPr marL="455930" indent="1905" algn="l" rtl="0" eaLnBrk="0" fontAlgn="base" hangingPunct="0">
      <a:spcBef>
        <a:spcPct val="0"/>
      </a:spcBef>
      <a:spcAft>
        <a:spcPct val="0"/>
      </a:spcAft>
      <a:defRPr sz="2400" b="1" kern="1200">
        <a:solidFill>
          <a:srgbClr val="FF0000"/>
        </a:solidFill>
        <a:latin typeface="Times New Roman" panose="02020603050405020304" pitchFamily="18" charset="0"/>
        <a:ea typeface="黑体" panose="02010609060101010101" pitchFamily="49" charset="-122"/>
        <a:cs typeface="+mn-cs"/>
      </a:defRPr>
    </a:lvl2pPr>
    <a:lvl3pPr marL="913130" indent="1905" algn="l" rtl="0" eaLnBrk="0" fontAlgn="base" hangingPunct="0">
      <a:spcBef>
        <a:spcPct val="0"/>
      </a:spcBef>
      <a:spcAft>
        <a:spcPct val="0"/>
      </a:spcAft>
      <a:defRPr sz="2400" b="1" kern="1200">
        <a:solidFill>
          <a:srgbClr val="FF0000"/>
        </a:solidFill>
        <a:latin typeface="Times New Roman" panose="02020603050405020304" pitchFamily="18" charset="0"/>
        <a:ea typeface="黑体" panose="02010609060101010101" pitchFamily="49" charset="-122"/>
        <a:cs typeface="+mn-cs"/>
      </a:defRPr>
    </a:lvl3pPr>
    <a:lvl4pPr marL="1370330" indent="1905" algn="l" rtl="0" eaLnBrk="0" fontAlgn="base" hangingPunct="0">
      <a:spcBef>
        <a:spcPct val="0"/>
      </a:spcBef>
      <a:spcAft>
        <a:spcPct val="0"/>
      </a:spcAft>
      <a:defRPr sz="2400" b="1" kern="1200">
        <a:solidFill>
          <a:srgbClr val="FF0000"/>
        </a:solidFill>
        <a:latin typeface="Times New Roman" panose="02020603050405020304" pitchFamily="18" charset="0"/>
        <a:ea typeface="黑体" panose="02010609060101010101" pitchFamily="49" charset="-122"/>
        <a:cs typeface="+mn-cs"/>
      </a:defRPr>
    </a:lvl4pPr>
    <a:lvl5pPr marL="1827530" indent="1905" algn="l" rtl="0" eaLnBrk="0" fontAlgn="base" hangingPunct="0">
      <a:spcBef>
        <a:spcPct val="0"/>
      </a:spcBef>
      <a:spcAft>
        <a:spcPct val="0"/>
      </a:spcAft>
      <a:defRPr sz="2400" b="1" kern="1200">
        <a:solidFill>
          <a:srgbClr val="FF0000"/>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b="1" kern="1200">
        <a:solidFill>
          <a:srgbClr val="FF0000"/>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b="1" kern="1200">
        <a:solidFill>
          <a:srgbClr val="FF0000"/>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b="1" kern="1200">
        <a:solidFill>
          <a:srgbClr val="FF0000"/>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b="1" kern="1200">
        <a:solidFill>
          <a:srgbClr val="FF0000"/>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053">
          <p15:clr>
            <a:srgbClr val="A4A3A4"/>
          </p15:clr>
        </p15:guide>
        <p15:guide id="2" pos="3779">
          <p15:clr>
            <a:srgbClr val="A4A3A4"/>
          </p15:clr>
        </p15:guide>
      </p15:sldGuideLst>
    </p:ext>
    <p:ext uri="{2D200454-40CA-4A62-9FC3-DE9A4176ACB9}">
      <p15:notesGuideLst xmlns:p15="http://schemas.microsoft.com/office/powerpoint/2012/main">
        <p15:guide id="1" orient="horz" pos="3063">
          <p15:clr>
            <a:srgbClr val="A4A3A4"/>
          </p15:clr>
        </p15:guide>
        <p15:guide id="2" pos="220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Wei" initials="C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ADE42"/>
    <a:srgbClr val="E05E40"/>
    <a:srgbClr val="F99527"/>
    <a:srgbClr val="9EC1F4"/>
    <a:srgbClr val="F3698A"/>
    <a:srgbClr val="E99417"/>
    <a:srgbClr val="BA2D06"/>
    <a:srgbClr val="005BE2"/>
    <a:srgbClr val="00923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2" autoAdjust="0"/>
    <p:restoredTop sz="90172" autoAdjust="0"/>
  </p:normalViewPr>
  <p:slideViewPr>
    <p:cSldViewPr>
      <p:cViewPr varScale="1">
        <p:scale>
          <a:sx n="78" d="100"/>
          <a:sy n="78" d="100"/>
        </p:scale>
        <p:origin x="208" y="56"/>
      </p:cViewPr>
      <p:guideLst>
        <p:guide orient="horz" pos="2053"/>
        <p:guide pos="37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0"/>
    </p:cViewPr>
  </p:sorterViewPr>
  <p:notesViewPr>
    <p:cSldViewPr>
      <p:cViewPr varScale="1">
        <p:scale>
          <a:sx n="52" d="100"/>
          <a:sy n="52" d="100"/>
        </p:scale>
        <p:origin x="-1464" y="-108"/>
      </p:cViewPr>
      <p:guideLst>
        <p:guide orient="horz" pos="3063"/>
        <p:guide pos="2201"/>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E:\&#23398;&#20064;&#36164;&#26009;\&#35838;&#39064;\&#25968;&#25454;\&#23454;&#39564;&#26368;&#32456;&#25152;&#38656;&#25968;&#25454;%20-%20&#21103;&#2641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图!$A$140:$A$152</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图!$B$140:$B$152</c:f>
              <c:numCache>
                <c:formatCode>General</c:formatCode>
                <c:ptCount val="13"/>
                <c:pt idx="0">
                  <c:v>21239</c:v>
                </c:pt>
                <c:pt idx="1">
                  <c:v>81393</c:v>
                </c:pt>
                <c:pt idx="2">
                  <c:v>189627</c:v>
                </c:pt>
                <c:pt idx="3">
                  <c:v>451882</c:v>
                </c:pt>
                <c:pt idx="4">
                  <c:v>1030781</c:v>
                </c:pt>
                <c:pt idx="5">
                  <c:v>1981981</c:v>
                </c:pt>
                <c:pt idx="6">
                  <c:v>3402164</c:v>
                </c:pt>
                <c:pt idx="7">
                  <c:v>5528727</c:v>
                </c:pt>
                <c:pt idx="8">
                  <c:v>8344206</c:v>
                </c:pt>
                <c:pt idx="9">
                  <c:v>11719257</c:v>
                </c:pt>
                <c:pt idx="10">
                  <c:v>14893618</c:v>
                </c:pt>
                <c:pt idx="11" formatCode="#,##0">
                  <c:v>16875545</c:v>
                </c:pt>
                <c:pt idx="12" formatCode="#,##0">
                  <c:v>24381382</c:v>
                </c:pt>
              </c:numCache>
            </c:numRef>
          </c:val>
        </c:ser>
        <c:dLbls>
          <c:showLegendKey val="0"/>
          <c:showVal val="0"/>
          <c:showCatName val="0"/>
          <c:showSerName val="0"/>
          <c:showPercent val="0"/>
          <c:showBubbleSize val="0"/>
        </c:dLbls>
        <c:gapWidth val="219"/>
        <c:overlap val="-27"/>
        <c:axId val="325417720"/>
        <c:axId val="325414584"/>
      </c:barChart>
      <c:catAx>
        <c:axId val="325417720"/>
        <c:scaling>
          <c:orientation val="minMax"/>
        </c:scaling>
        <c:delete val="0"/>
        <c:axPos val="b"/>
        <c:title>
          <c:tx>
            <c:rich>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a:t>年份</a:t>
                </a:r>
              </a:p>
            </c:rich>
          </c:tx>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25414584"/>
        <c:crosses val="autoZero"/>
        <c:auto val="1"/>
        <c:lblAlgn val="ctr"/>
        <c:lblOffset val="100"/>
        <c:noMultiLvlLbl val="0"/>
      </c:catAx>
      <c:valAx>
        <c:axId val="3254145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zh-CN" altLang="en-US"/>
                  <a:t>仓库数量</a:t>
                </a:r>
              </a:p>
            </c:rich>
          </c:tx>
          <c:layout/>
          <c:overlay val="0"/>
          <c:spPr>
            <a:noFill/>
            <a:ln>
              <a:noFill/>
            </a:ln>
            <a:effectLst/>
          </c:spPr>
          <c:txPr>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25417720"/>
        <c:crosses val="autoZero"/>
        <c:crossBetween val="between"/>
      </c:valAx>
      <c:spPr>
        <a:noFill/>
        <a:ln w="25400">
          <a:solidFill>
            <a:schemeClr val="tx1"/>
          </a:solid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7698"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defTabSz="990600" eaLnBrk="1" hangingPunct="1">
              <a:lnSpc>
                <a:spcPct val="100000"/>
              </a:lnSpc>
              <a:spcBef>
                <a:spcPct val="0"/>
              </a:spcBef>
              <a:defRPr sz="1300">
                <a:solidFill>
                  <a:schemeClr val="tx1"/>
                </a:solidFill>
                <a:latin typeface="Arial" panose="020B0604020202020204" pitchFamily="34" charset="0"/>
                <a:ea typeface="宋体" panose="02010600030101010101" pitchFamily="2" charset="-122"/>
                <a:cs typeface="+mn-cs"/>
              </a:defRPr>
            </a:lvl1pPr>
          </a:lstStyle>
          <a:p>
            <a:pPr>
              <a:defRPr/>
            </a:pPr>
            <a:endParaRPr lang="zh-CN" altLang="en-US"/>
          </a:p>
        </p:txBody>
      </p:sp>
      <p:sp>
        <p:nvSpPr>
          <p:cNvPr id="157699" name="Rectangle 3"/>
          <p:cNvSpPr>
            <a:spLocks noGrp="1" noChangeArrowheads="1"/>
          </p:cNvSpPr>
          <p:nvPr>
            <p:ph type="dt" sz="quarter" idx="1"/>
          </p:nvPr>
        </p:nvSpPr>
        <p:spPr bwMode="auto">
          <a:xfrm>
            <a:off x="4022725" y="0"/>
            <a:ext cx="3076575" cy="511175"/>
          </a:xfrm>
          <a:prstGeom prst="rect">
            <a:avLst/>
          </a:prstGeom>
          <a:noFill/>
          <a:ln w="9525">
            <a:noFill/>
            <a:miter lim="800000"/>
          </a:ln>
          <a:effectLst/>
        </p:spPr>
        <p:txBody>
          <a:bodyPr vert="horz" wrap="square" lIns="99048" tIns="49524" rIns="99048" bIns="49524" numCol="1" anchor="t" anchorCtr="0" compatLnSpc="1"/>
          <a:lstStyle>
            <a:lvl1pPr algn="r" defTabSz="990600" eaLnBrk="1" hangingPunct="1">
              <a:lnSpc>
                <a:spcPct val="100000"/>
              </a:lnSpc>
              <a:spcBef>
                <a:spcPct val="0"/>
              </a:spcBef>
              <a:defRPr sz="1300">
                <a:solidFill>
                  <a:schemeClr val="tx1"/>
                </a:solidFill>
                <a:latin typeface="Arial" panose="020B0604020202020204" pitchFamily="34" charset="0"/>
                <a:ea typeface="宋体" panose="02010600030101010101" pitchFamily="2" charset="-122"/>
                <a:cs typeface="+mn-cs"/>
              </a:defRPr>
            </a:lvl1pPr>
          </a:lstStyle>
          <a:p>
            <a:pPr>
              <a:defRPr/>
            </a:pPr>
            <a:endParaRPr lang="en-US" altLang="zh-CN"/>
          </a:p>
        </p:txBody>
      </p:sp>
      <p:sp>
        <p:nvSpPr>
          <p:cNvPr id="157700" name="Rectangle 4"/>
          <p:cNvSpPr>
            <a:spLocks noGrp="1" noChangeArrowheads="1"/>
          </p:cNvSpPr>
          <p:nvPr>
            <p:ph type="ftr" sz="quarter" idx="2"/>
          </p:nvPr>
        </p:nvSpPr>
        <p:spPr bwMode="auto">
          <a:xfrm>
            <a:off x="0" y="9723438"/>
            <a:ext cx="3076575" cy="511175"/>
          </a:xfrm>
          <a:prstGeom prst="rect">
            <a:avLst/>
          </a:prstGeom>
          <a:noFill/>
          <a:ln w="9525">
            <a:noFill/>
            <a:miter lim="800000"/>
          </a:ln>
          <a:effectLst/>
        </p:spPr>
        <p:txBody>
          <a:bodyPr vert="horz" wrap="square" lIns="99048" tIns="49524" rIns="99048" bIns="49524" numCol="1" anchor="b" anchorCtr="0" compatLnSpc="1"/>
          <a:lstStyle>
            <a:lvl1pPr algn="l" defTabSz="990600" eaLnBrk="1" hangingPunct="1">
              <a:lnSpc>
                <a:spcPct val="100000"/>
              </a:lnSpc>
              <a:spcBef>
                <a:spcPct val="0"/>
              </a:spcBef>
              <a:defRPr sz="1300">
                <a:solidFill>
                  <a:schemeClr val="tx1"/>
                </a:solidFill>
                <a:latin typeface="Arial" panose="020B0604020202020204" pitchFamily="34" charset="0"/>
                <a:ea typeface="宋体" panose="02010600030101010101" pitchFamily="2" charset="-122"/>
                <a:cs typeface="+mn-cs"/>
              </a:defRPr>
            </a:lvl1pPr>
          </a:lstStyle>
          <a:p>
            <a:pPr>
              <a:defRPr/>
            </a:pPr>
            <a:endParaRPr lang="en-US" altLang="zh-CN"/>
          </a:p>
        </p:txBody>
      </p:sp>
      <p:sp>
        <p:nvSpPr>
          <p:cNvPr id="157701" name="Rectangle 5"/>
          <p:cNvSpPr>
            <a:spLocks noGrp="1" noChangeArrowheads="1"/>
          </p:cNvSpPr>
          <p:nvPr>
            <p:ph type="sldNum" sz="quarter" idx="3"/>
          </p:nvPr>
        </p:nvSpPr>
        <p:spPr bwMode="auto">
          <a:xfrm>
            <a:off x="4022725" y="9723438"/>
            <a:ext cx="3076575" cy="511175"/>
          </a:xfrm>
          <a:prstGeom prst="rect">
            <a:avLst/>
          </a:prstGeom>
          <a:noFill/>
          <a:ln w="9525">
            <a:noFill/>
            <a:miter lim="800000"/>
          </a:ln>
          <a:effectLst/>
        </p:spPr>
        <p:txBody>
          <a:bodyPr vert="horz" wrap="square" lIns="99048" tIns="49524" rIns="99048" bIns="49524" numCol="1" anchor="b" anchorCtr="0" compatLnSpc="1"/>
          <a:lstStyle>
            <a:lvl1pPr algn="r" defTabSz="990600" eaLnBrk="1" hangingPunct="1">
              <a:defRPr sz="1300">
                <a:solidFill>
                  <a:schemeClr val="tx1"/>
                </a:solidFill>
                <a:latin typeface="Arial" panose="020B0604020202020204" pitchFamily="34" charset="0"/>
                <a:ea typeface="宋体" panose="02010600030101010101" pitchFamily="2" charset="-122"/>
              </a:defRPr>
            </a:lvl1pPr>
          </a:lstStyle>
          <a:p>
            <a:pPr>
              <a:defRPr/>
            </a:pPr>
            <a:fld id="{97498E72-F95B-4683-94F3-040E690CAC2B}" type="slidenum">
              <a:rPr lang="zh-CN" altLang="en-US"/>
              <a:t>‹#›</a:t>
            </a:fld>
            <a:endParaRPr lang="en-US" altLang="zh-CN"/>
          </a:p>
        </p:txBody>
      </p:sp>
    </p:spTree>
    <p:extLst>
      <p:ext uri="{BB962C8B-B14F-4D97-AF65-F5344CB8AC3E}">
        <p14:creationId xmlns:p14="http://schemas.microsoft.com/office/powerpoint/2010/main" val="716612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defTabSz="990600" eaLnBrk="1" hangingPunct="1">
              <a:lnSpc>
                <a:spcPct val="100000"/>
              </a:lnSpc>
              <a:spcBef>
                <a:spcPct val="0"/>
              </a:spcBef>
              <a:defRPr sz="1300" b="0">
                <a:solidFill>
                  <a:schemeClr val="tx1"/>
                </a:solidFill>
                <a:latin typeface="Times New Roman" panose="02020603050405020304" pitchFamily="18" charset="0"/>
                <a:ea typeface="宋体" panose="02010600030101010101" pitchFamily="2" charset="-122"/>
                <a:cs typeface="+mn-cs"/>
              </a:defRPr>
            </a:lvl1pPr>
          </a:lstStyle>
          <a:p>
            <a:pPr>
              <a:defRPr/>
            </a:pPr>
            <a:endParaRPr lang="zh-CN" altLang="en-US"/>
          </a:p>
        </p:txBody>
      </p:sp>
      <p:sp>
        <p:nvSpPr>
          <p:cNvPr id="41987"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defTabSz="990600" eaLnBrk="1" hangingPunct="1">
              <a:lnSpc>
                <a:spcPct val="100000"/>
              </a:lnSpc>
              <a:spcBef>
                <a:spcPct val="0"/>
              </a:spcBef>
              <a:defRPr sz="1300" b="0">
                <a:solidFill>
                  <a:schemeClr val="tx1"/>
                </a:solidFill>
                <a:latin typeface="Times New Roman" panose="02020603050405020304" pitchFamily="18" charset="0"/>
                <a:ea typeface="宋体" panose="02010600030101010101" pitchFamily="2" charset="-122"/>
                <a:cs typeface="+mn-cs"/>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9"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990"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defTabSz="990600" eaLnBrk="1" hangingPunct="1">
              <a:lnSpc>
                <a:spcPct val="100000"/>
              </a:lnSpc>
              <a:spcBef>
                <a:spcPct val="0"/>
              </a:spcBef>
              <a:defRPr sz="1300" b="0">
                <a:solidFill>
                  <a:schemeClr val="tx1"/>
                </a:solidFill>
                <a:latin typeface="Times New Roman" panose="02020603050405020304" pitchFamily="18" charset="0"/>
                <a:ea typeface="宋体" panose="02010600030101010101" pitchFamily="2" charset="-122"/>
                <a:cs typeface="+mn-cs"/>
              </a:defRPr>
            </a:lvl1pPr>
          </a:lstStyle>
          <a:p>
            <a:pPr>
              <a:defRPr/>
            </a:pPr>
            <a:endParaRPr lang="en-US" altLang="zh-CN"/>
          </a:p>
        </p:txBody>
      </p:sp>
      <p:sp>
        <p:nvSpPr>
          <p:cNvPr id="41991"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defTabSz="990600" eaLnBrk="1" hangingPunct="1">
              <a:defRPr sz="1300" b="0">
                <a:solidFill>
                  <a:schemeClr val="tx1"/>
                </a:solidFill>
                <a:ea typeface="宋体" panose="02010600030101010101" pitchFamily="2" charset="-122"/>
              </a:defRPr>
            </a:lvl1pPr>
          </a:lstStyle>
          <a:p>
            <a:pPr>
              <a:defRPr/>
            </a:pPr>
            <a:fld id="{39428754-80EA-4722-B222-5EB445CA1959}" type="slidenum">
              <a:rPr lang="zh-CN" altLang="en-US"/>
              <a:t>‹#›</a:t>
            </a:fld>
            <a:endParaRPr lang="en-US" altLang="zh-CN"/>
          </a:p>
        </p:txBody>
      </p:sp>
    </p:spTree>
    <p:extLst>
      <p:ext uri="{BB962C8B-B14F-4D97-AF65-F5344CB8AC3E}">
        <p14:creationId xmlns:p14="http://schemas.microsoft.com/office/powerpoint/2010/main" val="35832016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宋体" panose="02010600030101010101" pitchFamily="2" charset="-122"/>
      </a:defRPr>
    </a:lvl1pPr>
    <a:lvl2pPr marL="45593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313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033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753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199765" algn="l" defTabSz="914400" rtl="0" eaLnBrk="1" latinLnBrk="0" hangingPunct="1">
      <a:defRPr sz="1200" kern="1200">
        <a:solidFill>
          <a:schemeClr val="tx1"/>
        </a:solidFill>
        <a:latin typeface="+mn-lt"/>
        <a:ea typeface="+mn-ea"/>
        <a:cs typeface="+mn-cs"/>
      </a:defRPr>
    </a:lvl8pPr>
    <a:lvl9pPr marL="3656965"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xfrm>
            <a:off x="139700" y="768350"/>
            <a:ext cx="6819900" cy="3836988"/>
          </a:xfrm>
        </p:spPr>
      </p:sp>
      <p:sp>
        <p:nvSpPr>
          <p:cNvPr id="8195" name="备注占位符 2"/>
          <p:cNvSpPr>
            <a:spLocks noGrp="1"/>
          </p:cNvSpPr>
          <p:nvPr>
            <p:ph type="body" idx="1"/>
          </p:nvPr>
        </p:nvSpPr>
        <p:spPr bwMode="auto">
          <a:xfrm>
            <a:off x="685800" y="4787900"/>
            <a:ext cx="5486400" cy="39163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dirty="0"/>
              <a:t>随着开源运动的兴起，开源软件得到了极大的发展</a:t>
            </a:r>
            <a:r>
              <a:rPr lang="zh-CN" altLang="en-US" dirty="0"/>
              <a:t>。</a:t>
            </a:r>
            <a:r>
              <a:rPr lang="en-US" altLang="zh-CN" dirty="0"/>
              <a:t>2015</a:t>
            </a:r>
            <a:r>
              <a:rPr lang="zh-CN" altLang="en-US" dirty="0"/>
              <a:t>年</a:t>
            </a:r>
            <a:r>
              <a:rPr lang="en-US" altLang="zh-CN" dirty="0"/>
              <a:t>Actuate</a:t>
            </a:r>
            <a:r>
              <a:rPr lang="zh-CN" altLang="zh-CN" dirty="0"/>
              <a:t>公司选取了中国、北美以及欧洲主要国家的</a:t>
            </a:r>
            <a:r>
              <a:rPr lang="zh-CN" altLang="en-US" dirty="0"/>
              <a:t>一千多</a:t>
            </a:r>
            <a:r>
              <a:rPr lang="zh-CN" altLang="zh-CN" dirty="0"/>
              <a:t>家大型</a:t>
            </a:r>
            <a:r>
              <a:rPr lang="en-US" altLang="zh-CN" dirty="0"/>
              <a:t>IT</a:t>
            </a:r>
            <a:r>
              <a:rPr lang="zh-CN" altLang="zh-CN" dirty="0"/>
              <a:t>企业及其他服务公司的开源软件使用情况进行调查并发布了《</a:t>
            </a:r>
            <a:r>
              <a:rPr lang="en-US" altLang="zh-CN" dirty="0"/>
              <a:t>2015</a:t>
            </a:r>
            <a:r>
              <a:rPr lang="zh-CN" altLang="zh-CN" dirty="0"/>
              <a:t>开源软件年度调查》报告。</a:t>
            </a:r>
            <a:r>
              <a:rPr lang="zh-CN" altLang="en-US" dirty="0"/>
              <a:t>调查发现，</a:t>
            </a:r>
            <a:r>
              <a:rPr lang="en-US" altLang="zh-CN" dirty="0">
                <a:solidFill>
                  <a:srgbClr val="FF0000"/>
                </a:solidFill>
                <a:latin typeface="微软雅黑" panose="020B0503020204020204" charset="-122"/>
                <a:ea typeface="微软雅黑" panose="020B0503020204020204" charset="-122"/>
              </a:rPr>
              <a:t>78%</a:t>
            </a:r>
            <a:r>
              <a:rPr lang="zh-CN" altLang="en-US" dirty="0">
                <a:latin typeface="微软雅黑" panose="020B0503020204020204" charset="-122"/>
                <a:ea typeface="微软雅黑" panose="020B0503020204020204" charset="-122"/>
              </a:rPr>
              <a:t>的公司基于开源运行；少于</a:t>
            </a:r>
            <a:r>
              <a:rPr lang="en-US" altLang="zh-CN" dirty="0">
                <a:solidFill>
                  <a:srgbClr val="FF0000"/>
                </a:solidFill>
                <a:latin typeface="微软雅黑" panose="020B0503020204020204" charset="-122"/>
                <a:ea typeface="微软雅黑" panose="020B0503020204020204" charset="-122"/>
              </a:rPr>
              <a:t>3%</a:t>
            </a:r>
            <a:r>
              <a:rPr lang="zh-CN" altLang="en-US" dirty="0">
                <a:latin typeface="微软雅黑" panose="020B0503020204020204" charset="-122"/>
                <a:ea typeface="微软雅黑" panose="020B0503020204020204" charset="-122"/>
              </a:rPr>
              <a:t>的公司完全不使用开源。</a:t>
            </a:r>
            <a:r>
              <a:rPr lang="en-US" altLang="zh-CN" dirty="0">
                <a:solidFill>
                  <a:srgbClr val="FF0000"/>
                </a:solidFill>
                <a:latin typeface="微软雅黑" panose="020B0503020204020204" charset="-122"/>
                <a:ea typeface="微软雅黑" panose="020B0503020204020204" charset="-122"/>
              </a:rPr>
              <a:t>64%</a:t>
            </a:r>
            <a:r>
              <a:rPr lang="zh-CN" altLang="en-US" dirty="0">
                <a:latin typeface="微软雅黑" panose="020B0503020204020204" charset="-122"/>
                <a:ea typeface="微软雅黑" panose="020B0503020204020204" charset="-122"/>
              </a:rPr>
              <a:t>的公司参与开源；超过</a:t>
            </a:r>
            <a:r>
              <a:rPr lang="en-US" altLang="zh-CN" dirty="0">
                <a:solidFill>
                  <a:srgbClr val="FF0000"/>
                </a:solidFill>
                <a:latin typeface="微软雅黑" panose="020B0503020204020204" charset="-122"/>
                <a:ea typeface="微软雅黑" panose="020B0503020204020204" charset="-122"/>
              </a:rPr>
              <a:t>66%</a:t>
            </a:r>
            <a:r>
              <a:rPr lang="zh-CN" altLang="en-US" dirty="0">
                <a:latin typeface="微软雅黑" panose="020B0503020204020204" charset="-122"/>
                <a:ea typeface="微软雅黑" panose="020B0503020204020204" charset="-122"/>
              </a:rPr>
              <a:t>的公司在开发前优先考虑利用开源软件</a:t>
            </a:r>
            <a:endParaRPr lang="zh-CN" altLang="en-US" sz="1000" dirty="0"/>
          </a:p>
          <a:p>
            <a:endParaRPr lang="zh-CN" altLang="en-US" dirty="0"/>
          </a:p>
        </p:txBody>
      </p:sp>
      <p:sp>
        <p:nvSpPr>
          <p:cNvPr id="8196" name="灯片编号占位符 3"/>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70539473-0EA5-4941-A45E-C454A8C90C6B}" type="slidenum">
              <a:rPr lang="zh-CN" altLang="en-US" smtClean="0"/>
              <a:t>44</a:t>
            </a:fld>
            <a:endParaRPr lang="en-US" altLang="zh-CN" sz="1200">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198642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9428754-80EA-4722-B222-5EB445CA1959}" type="slidenum">
              <a:rPr lang="zh-CN" altLang="en-US" smtClean="0"/>
              <a:t>54</a:t>
            </a:fld>
            <a:endParaRPr lang="en-US" altLang="zh-CN"/>
          </a:p>
        </p:txBody>
      </p:sp>
    </p:spTree>
    <p:extLst>
      <p:ext uri="{BB962C8B-B14F-4D97-AF65-F5344CB8AC3E}">
        <p14:creationId xmlns:p14="http://schemas.microsoft.com/office/powerpoint/2010/main" val="1178251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9428754-80EA-4722-B222-5EB445CA1959}" type="slidenum">
              <a:rPr lang="zh-CN" altLang="en-US" smtClean="0"/>
              <a:t>60</a:t>
            </a:fld>
            <a:endParaRPr lang="en-US" altLang="zh-CN"/>
          </a:p>
        </p:txBody>
      </p:sp>
    </p:spTree>
    <p:extLst>
      <p:ext uri="{BB962C8B-B14F-4D97-AF65-F5344CB8AC3E}">
        <p14:creationId xmlns:p14="http://schemas.microsoft.com/office/powerpoint/2010/main" val="911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9428754-80EA-4722-B222-5EB445CA1959}" type="slidenum">
              <a:rPr lang="zh-CN" altLang="en-US" smtClean="0"/>
              <a:t>62</a:t>
            </a:fld>
            <a:endParaRPr lang="en-US" altLang="zh-CN"/>
          </a:p>
        </p:txBody>
      </p:sp>
    </p:spTree>
    <p:extLst>
      <p:ext uri="{BB962C8B-B14F-4D97-AF65-F5344CB8AC3E}">
        <p14:creationId xmlns:p14="http://schemas.microsoft.com/office/powerpoint/2010/main" val="29396087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矩形 2"/>
          <p:cNvSpPr/>
          <p:nvPr userDrawn="1"/>
        </p:nvSpPr>
        <p:spPr>
          <a:xfrm>
            <a:off x="8831263" y="4221163"/>
            <a:ext cx="3322637" cy="21955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60000"/>
              </a:lnSpc>
              <a:spcBef>
                <a:spcPct val="5000"/>
              </a:spcBef>
              <a:defRPr/>
            </a:pPr>
            <a:endParaRPr lang="zh-CN" altLang="en-US" sz="2800"/>
          </a:p>
        </p:txBody>
      </p:sp>
      <p:pic>
        <p:nvPicPr>
          <p:cNvPr id="3" name="Picture 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75" y="0"/>
            <a:ext cx="12182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9" name="Picture 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121729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
          <p:cNvSpPr>
            <a:spLocks noGrp="1"/>
          </p:cNvSpPr>
          <p:nvPr>
            <p:ph type="title"/>
          </p:nvPr>
        </p:nvSpPr>
        <p:spPr>
          <a:xfrm>
            <a:off x="550590" y="8620"/>
            <a:ext cx="10909212" cy="707886"/>
          </a:xfrm>
          <a:prstGeom prst="rect">
            <a:avLst/>
          </a:prstGeom>
          <a:noFill/>
          <a:ln>
            <a:noFill/>
          </a:ln>
        </p:spPr>
        <p:txBody>
          <a:bodyPr wrap="square">
            <a:spAutoFit/>
          </a:bodyPr>
          <a:lstStyle>
            <a:lvl1pPr marL="0" algn="l" hangingPunct="0">
              <a:defRPr sz="4000" b="1">
                <a:solidFill>
                  <a:schemeClr val="bg1"/>
                </a:solidFill>
                <a:effectLst/>
                <a:latin typeface="+mn-ea"/>
                <a:ea typeface="+mn-ea"/>
              </a:defRPr>
            </a:lvl1pPr>
          </a:lstStyle>
          <a:p>
            <a:r>
              <a:rPr lang="zh-CN" altLang="en-US" dirty="0"/>
              <a:t>单击此处编辑母版标题样式</a:t>
            </a:r>
          </a:p>
        </p:txBody>
      </p:sp>
      <p:sp>
        <p:nvSpPr>
          <p:cNvPr id="12" name="内容占位符 2"/>
          <p:cNvSpPr>
            <a:spLocks noGrp="1"/>
          </p:cNvSpPr>
          <p:nvPr>
            <p:ph idx="1"/>
          </p:nvPr>
        </p:nvSpPr>
        <p:spPr>
          <a:xfrm>
            <a:off x="539750" y="1125538"/>
            <a:ext cx="10920052" cy="5040312"/>
          </a:xfrm>
          <a:prstGeom prst="rect">
            <a:avLst/>
          </a:prstGeom>
        </p:spPr>
        <p:txBody>
          <a:bodyPr/>
          <a:lstStyle>
            <a:lvl1pPr marL="342900" indent="-342900">
              <a:buFont typeface="Wingdings" panose="05000000000000000000" pitchFamily="2" charset="2"/>
              <a:buChar char=""/>
              <a:defRPr b="1">
                <a:solidFill>
                  <a:srgbClr val="002060"/>
                </a:solidFill>
              </a:defRPr>
            </a:lvl1pPr>
            <a:lvl2pPr marL="742950" marR="0"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ü"/>
              <a:defRPr>
                <a:solidFill>
                  <a:srgbClr val="002060"/>
                </a:solidFill>
              </a:defRPr>
            </a:lvl2pPr>
            <a:lvl3pPr marL="1143000" indent="-228600">
              <a:buFont typeface="Wingdings" panose="05000000000000000000" pitchFamily="2" charset="2"/>
              <a:buChar char="p"/>
              <a:defRPr>
                <a:solidFill>
                  <a:srgbClr val="002060"/>
                </a:solidFill>
              </a:defRPr>
            </a:lvl3pPr>
            <a:lvl4pPr marL="1600200" indent="-228600">
              <a:buFont typeface="Wingdings" panose="05000000000000000000" pitchFamily="2" charset="2"/>
              <a:buChar char="n"/>
              <a:defRPr>
                <a:solidFill>
                  <a:srgbClr val="002060"/>
                </a:solidFill>
              </a:defRPr>
            </a:lvl4pPr>
            <a:lvl5pPr marL="1828800" indent="0">
              <a:buFont typeface="Wingdings" panose="05000000000000000000" pitchFamily="2" charset="2"/>
              <a:buNone/>
              <a:defRPr/>
            </a:lvl5pPr>
          </a:lstStyle>
          <a:p>
            <a:pPr lvl="0"/>
            <a:r>
              <a:rPr lang="zh-CN" altLang="en-US" dirty="0"/>
              <a:t>单击此处编辑母版文本样式</a:t>
            </a:r>
          </a:p>
          <a:p>
            <a:pPr lvl="1"/>
            <a:r>
              <a:rPr lang="zh-CN" altLang="en-US" dirty="0"/>
              <a:t>第二级单击此处编辑</a:t>
            </a:r>
          </a:p>
          <a:p>
            <a:pPr lvl="2"/>
            <a:r>
              <a:rPr lang="zh-CN" altLang="en-US" dirty="0"/>
              <a:t>第三级</a:t>
            </a:r>
          </a:p>
          <a:p>
            <a:pPr lvl="3"/>
            <a:r>
              <a:rPr lang="zh-CN" altLang="en-US" dirty="0"/>
              <a:t>第四级</a:t>
            </a:r>
          </a:p>
        </p:txBody>
      </p:sp>
    </p:spTree>
  </p:cSld>
  <p:clrMapOvr>
    <a:masterClrMapping/>
  </p:clrMapOvr>
  <p:transition>
    <p:fade/>
  </p:transition>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505" y="1481328"/>
            <a:ext cx="10971086" cy="4525963"/>
          </a:xfrm>
        </p:spPr>
        <p:txBody>
          <a:bodyPr/>
          <a:lstStyle>
            <a:lvl1pPr>
              <a:defRPr b="1">
                <a:solidFill>
                  <a:schemeClr val="accent5">
                    <a:lumMod val="50000"/>
                  </a:schemeClr>
                </a:solidFill>
                <a:latin typeface="微软雅黑" panose="020B0503020204020204" charset="-122"/>
                <a:ea typeface="微软雅黑" panose="020B0503020204020204" charset="-122"/>
              </a:defRPr>
            </a:lvl1pPr>
            <a:lvl2pPr>
              <a:defRPr>
                <a:solidFill>
                  <a:schemeClr val="accent5">
                    <a:lumMod val="50000"/>
                  </a:schemeClr>
                </a:solidFill>
                <a:latin typeface="微软雅黑" panose="020B0503020204020204" charset="-122"/>
                <a:ea typeface="微软雅黑" panose="020B0503020204020204" charset="-122"/>
              </a:defRPr>
            </a:lvl2pPr>
            <a:lvl3pPr>
              <a:defRPr>
                <a:solidFill>
                  <a:schemeClr val="accent5">
                    <a:lumMod val="50000"/>
                  </a:schemeClr>
                </a:solidFill>
                <a:latin typeface="微软雅黑" panose="020B0503020204020204" charset="-122"/>
                <a:ea typeface="微软雅黑" panose="020B0503020204020204" charset="-122"/>
              </a:defRPr>
            </a:lvl3pPr>
            <a:lvl4pPr>
              <a:defRPr>
                <a:solidFill>
                  <a:schemeClr val="accent5">
                    <a:lumMod val="50000"/>
                  </a:schemeClr>
                </a:solidFill>
                <a:latin typeface="微软雅黑" panose="020B0503020204020204" charset="-122"/>
                <a:ea typeface="微软雅黑" panose="020B0503020204020204" charset="-122"/>
              </a:defRPr>
            </a:lvl4pPr>
            <a:lvl5pPr>
              <a:defRPr>
                <a:solidFill>
                  <a:schemeClr val="accent5">
                    <a:lumMod val="50000"/>
                  </a:schemeClr>
                </a:solidFill>
                <a:latin typeface="微软雅黑" panose="020B0503020204020204" charset="-122"/>
                <a:ea typeface="微软雅黑" panose="020B0503020204020204" charset="-122"/>
              </a:defRPr>
            </a:lvl5pPr>
          </a:lstStyle>
          <a:p>
            <a:pPr lvl="0" eaLnBrk="1" latinLnBrk="0" hangingPunct="1"/>
            <a:r>
              <a:rPr lang="zh-CN" altLang="en-US" dirty="0"/>
              <a:t>单击此处编辑母版文本样式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
        <p:nvSpPr>
          <p:cNvPr id="4" name="日期占位符 3"/>
          <p:cNvSpPr>
            <a:spLocks noGrp="1"/>
          </p:cNvSpPr>
          <p:nvPr>
            <p:ph type="dt" sz="half" idx="10"/>
          </p:nvPr>
        </p:nvSpPr>
        <p:spPr>
          <a:xfrm>
            <a:off x="8590935" y="6407944"/>
            <a:ext cx="2559920" cy="365760"/>
          </a:xfrm>
        </p:spPr>
        <p:txBody>
          <a:bodyPr/>
          <a:lstStyle>
            <a:lvl1pPr>
              <a:defRPr b="1">
                <a:latin typeface="Times New Roman" panose="02020603050405020304" pitchFamily="18" charset="0"/>
                <a:cs typeface="Times New Roman" panose="02020603050405020304" pitchFamily="18" charset="0"/>
              </a:defRPr>
            </a:lvl1pPr>
          </a:lstStyle>
          <a:p>
            <a:pPr>
              <a:defRPr/>
            </a:pPr>
            <a:r>
              <a:rPr lang="zh-CN" altLang="en-US"/>
              <a:t>©Copyright Xinjun Mao</a:t>
            </a:r>
            <a:endParaRPr lang="en-US" altLang="zh-CN"/>
          </a:p>
        </p:txBody>
      </p:sp>
      <p:sp>
        <p:nvSpPr>
          <p:cNvPr id="5" name="页脚占位符 4"/>
          <p:cNvSpPr>
            <a:spLocks noGrp="1"/>
          </p:cNvSpPr>
          <p:nvPr>
            <p:ph type="ftr" sz="quarter" idx="11"/>
          </p:nvPr>
        </p:nvSpPr>
        <p:spPr>
          <a:xfrm>
            <a:off x="5423078" y="6407944"/>
            <a:ext cx="3133752" cy="365125"/>
          </a:xfrm>
        </p:spPr>
        <p:txBody>
          <a:bodyPr/>
          <a:lstStyle/>
          <a:p>
            <a:pPr>
              <a:defRPr/>
            </a:pPr>
            <a:endParaRPr lang="en-US" altLang="zh-CN"/>
          </a:p>
        </p:txBody>
      </p:sp>
      <p:sp>
        <p:nvSpPr>
          <p:cNvPr id="6" name="灯片编号占位符 5"/>
          <p:cNvSpPr>
            <a:spLocks noGrp="1"/>
          </p:cNvSpPr>
          <p:nvPr>
            <p:ph type="sldNum" sz="quarter" idx="12"/>
          </p:nvPr>
        </p:nvSpPr>
        <p:spPr>
          <a:xfrm>
            <a:off x="11182818" y="6407944"/>
            <a:ext cx="832681" cy="365125"/>
          </a:xfrm>
        </p:spPr>
        <p:txBody>
          <a:bodyPr/>
          <a:lstStyle>
            <a:lvl1pPr>
              <a:defRPr b="1">
                <a:latin typeface="Times New Roman" panose="02020603050405020304" pitchFamily="18" charset="0"/>
                <a:cs typeface="Times New Roman" panose="02020603050405020304" pitchFamily="18" charset="0"/>
              </a:defRPr>
            </a:lvl1pPr>
          </a:lstStyle>
          <a:p>
            <a:pPr>
              <a:defRPr/>
            </a:pPr>
            <a:fld id="{77E88AF7-5153-4875-A5A7-0323E1DC4585}" type="slidenum">
              <a:rPr lang="zh-CN" altLang="en-US" smtClean="0"/>
              <a:t>‹#›</a:t>
            </a:fld>
            <a:endParaRPr lang="en-US" altLang="zh-CN"/>
          </a:p>
        </p:txBody>
      </p:sp>
      <p:sp>
        <p:nvSpPr>
          <p:cNvPr id="7" name="标题 6"/>
          <p:cNvSpPr>
            <a:spLocks noGrp="1"/>
          </p:cNvSpPr>
          <p:nvPr>
            <p:ph type="title"/>
          </p:nvPr>
        </p:nvSpPr>
        <p:spPr>
          <a:xfrm>
            <a:off x="609505" y="274638"/>
            <a:ext cx="10971086" cy="1143000"/>
          </a:xfrm>
        </p:spPr>
        <p:txBody>
          <a:bodyPr rtlCol="0"/>
          <a:lstStyle>
            <a:lvl1pPr>
              <a:defRPr>
                <a:solidFill>
                  <a:schemeClr val="tx1">
                    <a:lumMod val="95000"/>
                    <a:lumOff val="5000"/>
                  </a:schemeClr>
                </a:solidFill>
                <a:latin typeface="微软雅黑" panose="020B0503020204020204" charset="-122"/>
                <a:ea typeface="微软雅黑" panose="020B0503020204020204" charset="-122"/>
              </a:defRPr>
            </a:lvl1pPr>
          </a:lstStyle>
          <a:p>
            <a:r>
              <a:rPr kumimoji="0" lang="zh-CN" altLang="en-US" dirty="0"/>
              <a:t>单击此处编辑母版标题样式</a:t>
            </a:r>
            <a:endParaRPr kumimoji="0"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3" y="4664147"/>
            <a:ext cx="12199546"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标题 8"/>
          <p:cNvSpPr>
            <a:spLocks noGrp="1"/>
          </p:cNvSpPr>
          <p:nvPr>
            <p:ph type="ctrTitle"/>
          </p:nvPr>
        </p:nvSpPr>
        <p:spPr>
          <a:xfrm>
            <a:off x="914257" y="1752601"/>
            <a:ext cx="10361581"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zh-CN" altLang="en-US"/>
              <a:t>单击此处编辑母版标题样式</a:t>
            </a:r>
            <a:endParaRPr kumimoji="0" lang="en-US"/>
          </a:p>
        </p:txBody>
      </p:sp>
      <p:sp>
        <p:nvSpPr>
          <p:cNvPr id="17" name="副标题 16"/>
          <p:cNvSpPr>
            <a:spLocks noGrp="1"/>
          </p:cNvSpPr>
          <p:nvPr>
            <p:ph type="subTitle" idx="1"/>
          </p:nvPr>
        </p:nvSpPr>
        <p:spPr>
          <a:xfrm>
            <a:off x="914257" y="3611607"/>
            <a:ext cx="10361581" cy="1199704"/>
          </a:xfrm>
        </p:spPr>
        <p:txBody>
          <a:bodyPr lIns="45720" rIns="45720"/>
          <a:lstStyle>
            <a:lvl1pPr marL="0" marR="64135"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grpSp>
        <p:nvGrpSpPr>
          <p:cNvPr id="2" name="组合 1"/>
          <p:cNvGrpSpPr/>
          <p:nvPr/>
        </p:nvGrpSpPr>
        <p:grpSpPr>
          <a:xfrm>
            <a:off x="-5019" y="4953000"/>
            <a:ext cx="12195114" cy="1912088"/>
            <a:chOff x="-3765" y="4832896"/>
            <a:chExt cx="9147765" cy="2032192"/>
          </a:xfrm>
        </p:grpSpPr>
        <p:sp>
          <p:nvSpPr>
            <p:cNvPr id="7" name="任意多边形 6"/>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任意多边形 7"/>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任意多边形 10"/>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a:xfrm>
            <a:off x="8967975" y="6407944"/>
            <a:ext cx="2559920" cy="365760"/>
          </a:xfrm>
        </p:spPr>
        <p:txBody>
          <a:bodyPr/>
          <a:lstStyle>
            <a:lvl1pPr>
              <a:defRPr>
                <a:solidFill>
                  <a:srgbClr val="FFFFFF"/>
                </a:solidFill>
              </a:defRPr>
            </a:lvl1pPr>
          </a:lstStyle>
          <a:p>
            <a:pPr>
              <a:defRPr/>
            </a:pPr>
            <a:r>
              <a:rPr lang="zh-CN" altLang="en-US"/>
              <a:t>©Copyright Xinjun Mao</a:t>
            </a:r>
            <a:endParaRPr lang="en-US" altLang="zh-CN"/>
          </a:p>
        </p:txBody>
      </p:sp>
      <p:sp>
        <p:nvSpPr>
          <p:cNvPr id="19" name="页脚占位符 18"/>
          <p:cNvSpPr>
            <a:spLocks noGrp="1"/>
          </p:cNvSpPr>
          <p:nvPr>
            <p:ph type="ftr" sz="quarter" idx="11"/>
          </p:nvPr>
        </p:nvSpPr>
        <p:spPr>
          <a:xfrm>
            <a:off x="5839183" y="6407944"/>
            <a:ext cx="3133752" cy="365125"/>
          </a:xfrm>
        </p:spPr>
        <p:txBody>
          <a:bodyPr/>
          <a:lstStyle>
            <a:lvl1pPr>
              <a:defRPr>
                <a:solidFill>
                  <a:schemeClr val="accent1">
                    <a:tint val="20000"/>
                  </a:schemeClr>
                </a:solidFill>
              </a:defRPr>
            </a:lvl1pPr>
          </a:lstStyle>
          <a:p>
            <a:pPr>
              <a:defRPr/>
            </a:pPr>
            <a:endParaRPr lang="en-US" altLang="zh-CN"/>
          </a:p>
        </p:txBody>
      </p:sp>
      <p:sp>
        <p:nvSpPr>
          <p:cNvPr id="27" name="灯片编号占位符 26"/>
          <p:cNvSpPr>
            <a:spLocks noGrp="1"/>
          </p:cNvSpPr>
          <p:nvPr>
            <p:ph type="sldNum" sz="quarter" idx="12"/>
          </p:nvPr>
        </p:nvSpPr>
        <p:spPr>
          <a:xfrm>
            <a:off x="11527894" y="6407944"/>
            <a:ext cx="487604" cy="365125"/>
          </a:xfrm>
        </p:spPr>
        <p:txBody>
          <a:bodyPr/>
          <a:lstStyle>
            <a:lvl1pPr>
              <a:defRPr>
                <a:solidFill>
                  <a:srgbClr val="FFFFFF"/>
                </a:solidFill>
              </a:defRPr>
            </a:lvl1pPr>
          </a:lstStyle>
          <a:p>
            <a:pPr>
              <a:defRPr/>
            </a:pPr>
            <a:fld id="{F86AB41F-CAC1-4232-8954-A49D2EE7F6D8}" type="slidenum">
              <a:rPr lang="zh-CN" altLang="en-US" smtClean="0"/>
              <a:t>‹#›</a:t>
            </a:fld>
            <a:endParaRPr lang="en-US" altLang="zh-CN"/>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p:fade/>
  </p:transition>
  <p:txStyles>
    <p:titleStyle>
      <a:lvl1pPr algn="ctr" rtl="0" eaLnBrk="0" fontAlgn="base" hangingPunct="0">
        <a:spcBef>
          <a:spcPct val="0"/>
        </a:spcBef>
        <a:spcAft>
          <a:spcPct val="0"/>
        </a:spcAft>
        <a:defRPr kumimoji="1" sz="4400" kern="1200">
          <a:solidFill>
            <a:schemeClr val="tx1"/>
          </a:solidFill>
          <a:latin typeface="+mj-lt"/>
          <a:ea typeface="+mj-ea"/>
          <a:cs typeface="微软雅黑" panose="020B0503020204020204" charset="-122"/>
        </a:defRPr>
      </a:lvl1pPr>
      <a:lvl2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2pPr>
      <a:lvl3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3pPr>
      <a:lvl4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4pPr>
      <a:lvl5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5pPr>
      <a:lvl6pPr marL="4572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6pPr>
      <a:lvl7pPr marL="9144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7pPr>
      <a:lvl8pPr marL="13716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8pPr>
      <a:lvl9pPr marL="18288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微软雅黑" panose="020B0503020204020204" charset="-122"/>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微软雅黑" panose="020B0503020204020204" charset="-122"/>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微软雅黑" panose="020B0503020204020204" charset="-122"/>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微软雅黑" panose="020B0503020204020204" charset="-122"/>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微软雅黑" panose="020B0503020204020204"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Constant.ba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641349" y="2780819"/>
            <a:ext cx="10907713" cy="1262062"/>
          </a:xfrm>
          <a:prstGeom prst="rect">
            <a:avLst/>
          </a:prstGeom>
        </p:spPr>
        <p:txBody>
          <a:bodyPr>
            <a:normAutofit/>
          </a:bodyPr>
          <a:lstStyle>
            <a:lvl1pPr algn="ctr" rtl="0" eaLnBrk="0" fontAlgn="base" hangingPunct="0">
              <a:spcBef>
                <a:spcPct val="0"/>
              </a:spcBef>
              <a:spcAft>
                <a:spcPct val="0"/>
              </a:spcAft>
              <a:defRPr kumimoji="1" sz="4400" kern="1200">
                <a:solidFill>
                  <a:schemeClr val="tx1"/>
                </a:solidFill>
                <a:latin typeface="+mj-lt"/>
                <a:ea typeface="+mj-ea"/>
                <a:cs typeface="微软雅黑" panose="020B0503020204020204" charset="-122"/>
              </a:defRPr>
            </a:lvl1pPr>
            <a:lvl2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2pPr>
            <a:lvl3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3pPr>
            <a:lvl4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4pPr>
            <a:lvl5pPr algn="ctr" rtl="0" eaLnBrk="0" fontAlgn="base" hangingPunct="0">
              <a:spcBef>
                <a:spcPct val="0"/>
              </a:spcBef>
              <a:spcAft>
                <a:spcPct val="0"/>
              </a:spcAft>
              <a:defRPr kumimoji="1" sz="4400">
                <a:solidFill>
                  <a:schemeClr val="tx1"/>
                </a:solidFill>
                <a:latin typeface="Times New Roman" panose="02020603050405020304" pitchFamily="18" charset="0"/>
                <a:ea typeface="微软雅黑" panose="020B0503020204020204" charset="-122"/>
                <a:cs typeface="微软雅黑" panose="020B0503020204020204" charset="-122"/>
              </a:defRPr>
            </a:lvl5pPr>
            <a:lvl6pPr marL="4572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6pPr>
            <a:lvl7pPr marL="9144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7pPr>
            <a:lvl8pPr marL="13716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8pPr>
            <a:lvl9pPr marL="1828800" algn="ctr" rtl="0" fontAlgn="base">
              <a:spcBef>
                <a:spcPct val="0"/>
              </a:spcBef>
              <a:spcAft>
                <a:spcPct val="0"/>
              </a:spcAft>
              <a:defRPr sz="4400">
                <a:solidFill>
                  <a:schemeClr val="tx1"/>
                </a:solidFill>
                <a:latin typeface="Times New Roman" panose="02020603050405020304" pitchFamily="18" charset="0"/>
                <a:ea typeface="微软雅黑" panose="020B0503020204020204" charset="-122"/>
                <a:cs typeface="微软雅黑" panose="020B0503020204020204" charset="-122"/>
              </a:defRPr>
            </a:lvl9pPr>
          </a:lstStyle>
          <a:p>
            <a:pPr eaLnBrk="1" hangingPunct="1">
              <a:lnSpc>
                <a:spcPct val="150000"/>
              </a:lnSpc>
              <a:defRPr/>
            </a:pPr>
            <a:r>
              <a:rPr lang="zh-CN" altLang="en-US">
                <a:solidFill>
                  <a:srgbClr val="C00000"/>
                </a:solidFill>
                <a:latin typeface="微软雅黑" panose="020B0503020204020204" charset="-122"/>
                <a:ea typeface="微软雅黑" panose="020B0503020204020204" charset="-122"/>
              </a:rPr>
              <a:t>软件</a:t>
            </a:r>
            <a:r>
              <a:rPr lang="zh-CN" altLang="en-US" dirty="0">
                <a:solidFill>
                  <a:srgbClr val="C00000"/>
                </a:solidFill>
                <a:latin typeface="微软雅黑" panose="020B0503020204020204" charset="-122"/>
                <a:ea typeface="微软雅黑" panose="020B0503020204020204" charset="-122"/>
              </a:rPr>
              <a:t>及其特点</a:t>
            </a:r>
            <a:endParaRPr lang="zh-CN" altLang="en-US" b="1" dirty="0">
              <a:solidFill>
                <a:srgbClr val="C00000"/>
              </a:solidFill>
              <a:latin typeface="微软雅黑" panose="020B0503020204020204" charset="-122"/>
              <a:ea typeface="微软雅黑" panose="020B0503020204020204"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何为数据？</a:t>
            </a:r>
            <a:endParaRPr lang="zh-CN" altLang="en-US" dirty="0"/>
          </a:p>
        </p:txBody>
      </p:sp>
      <p:sp>
        <p:nvSpPr>
          <p:cNvPr id="2" name="内容占位符 1"/>
          <p:cNvSpPr>
            <a:spLocks noGrp="1"/>
          </p:cNvSpPr>
          <p:nvPr>
            <p:ph idx="1"/>
          </p:nvPr>
        </p:nvSpPr>
        <p:spPr/>
        <p:txBody>
          <a:bodyPr/>
          <a:lstStyle/>
          <a:p>
            <a:r>
              <a:rPr lang="zh-CN" altLang="en-US" dirty="0"/>
              <a:t>数据是程序的加工处理对象和结果</a:t>
            </a:r>
            <a:endParaRPr lang="en-US" altLang="zh-CN" dirty="0"/>
          </a:p>
          <a:p>
            <a:pPr lvl="1"/>
            <a:r>
              <a:rPr lang="zh-CN" altLang="en-US" dirty="0"/>
              <a:t>需要处理哪些数据</a:t>
            </a:r>
            <a:endParaRPr lang="en-US" altLang="zh-CN" dirty="0"/>
          </a:p>
          <a:p>
            <a:pPr lvl="1"/>
            <a:r>
              <a:rPr lang="zh-CN" altLang="en-US" dirty="0"/>
              <a:t>如何来获得这些数据</a:t>
            </a:r>
            <a:endParaRPr lang="en-US" altLang="zh-CN" dirty="0"/>
          </a:p>
          <a:p>
            <a:pPr lvl="1"/>
            <a:r>
              <a:rPr lang="zh-CN" altLang="en-US" dirty="0"/>
              <a:t>如何来表示这些数据</a:t>
            </a:r>
            <a:endParaRPr lang="en-US" altLang="zh-CN" dirty="0"/>
          </a:p>
          <a:p>
            <a:pPr lvl="1"/>
            <a:r>
              <a:rPr lang="zh-CN" altLang="en-US" dirty="0"/>
              <a:t>如何来存储和检索数据</a:t>
            </a:r>
            <a:endParaRPr lang="en-US" altLang="zh-CN" dirty="0"/>
          </a:p>
          <a:p>
            <a:pPr lvl="1"/>
            <a:r>
              <a:rPr lang="zh-CN" altLang="en-US" dirty="0"/>
              <a:t>如何来传输数据</a:t>
            </a:r>
            <a:endParaRPr lang="en-US" altLang="zh-CN" dirty="0"/>
          </a:p>
        </p:txBody>
      </p:sp>
      <p:pic>
        <p:nvPicPr>
          <p:cNvPr id="10" name="图片 9"/>
          <p:cNvPicPr>
            <a:picLocks noChangeAspect="1"/>
          </p:cNvPicPr>
          <p:nvPr/>
        </p:nvPicPr>
        <p:blipFill>
          <a:blip r:embed="rId2"/>
          <a:stretch>
            <a:fillRect/>
          </a:stretch>
        </p:blipFill>
        <p:spPr>
          <a:xfrm>
            <a:off x="6306012" y="1916832"/>
            <a:ext cx="5004556" cy="3932151"/>
          </a:xfrm>
          <a:prstGeom prst="rect">
            <a:avLst/>
          </a:prstGeom>
          <a:ln w="22225">
            <a:solidFill>
              <a:schemeClr val="accent2">
                <a:shade val="95000"/>
                <a:satMod val="105000"/>
              </a:schemeClr>
            </a:solidFill>
          </a:ln>
        </p:spPr>
      </p:pic>
      <p:sp>
        <p:nvSpPr>
          <p:cNvPr id="11" name="文本框 10"/>
          <p:cNvSpPr txBox="1"/>
          <p:nvPr/>
        </p:nvSpPr>
        <p:spPr>
          <a:xfrm>
            <a:off x="6527254" y="6051662"/>
            <a:ext cx="4680520" cy="523220"/>
          </a:xfrm>
          <a:prstGeom prst="rect">
            <a:avLst/>
          </a:prstGeom>
          <a:noFill/>
        </p:spPr>
        <p:txBody>
          <a:bodyPr wrap="square" rtlCol="0">
            <a:spAutoFit/>
          </a:bodyPr>
          <a:lstStyle/>
          <a:p>
            <a:r>
              <a:rPr lang="zh-CN" altLang="en-US" sz="2800" dirty="0">
                <a:solidFill>
                  <a:srgbClr val="C00000"/>
                </a:solidFill>
                <a:latin typeface="微软雅黑" panose="020B0503020204020204" charset="-122"/>
                <a:ea typeface="微软雅黑" panose="020B0503020204020204" charset="-122"/>
              </a:rPr>
              <a:t>网上商城中的手机及其数据</a:t>
            </a:r>
          </a:p>
        </p:txBody>
      </p:sp>
      <p:pic>
        <p:nvPicPr>
          <p:cNvPr id="13" name="图片 12"/>
          <p:cNvPicPr>
            <a:picLocks noChangeAspect="1"/>
          </p:cNvPicPr>
          <p:nvPr/>
        </p:nvPicPr>
        <p:blipFill>
          <a:blip r:embed="rId3"/>
          <a:stretch>
            <a:fillRect/>
          </a:stretch>
        </p:blipFill>
        <p:spPr>
          <a:xfrm>
            <a:off x="879845" y="4579937"/>
            <a:ext cx="3095625" cy="1152525"/>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数据示例</a:t>
            </a:r>
            <a:endParaRPr lang="zh-CN" altLang="en-US" dirty="0"/>
          </a:p>
        </p:txBody>
      </p:sp>
      <p:sp>
        <p:nvSpPr>
          <p:cNvPr id="2" name="内容占位符 1"/>
          <p:cNvSpPr>
            <a:spLocks noGrp="1"/>
          </p:cNvSpPr>
          <p:nvPr>
            <p:ph idx="1"/>
          </p:nvPr>
        </p:nvSpPr>
        <p:spPr>
          <a:xfrm>
            <a:off x="539750" y="1125538"/>
            <a:ext cx="5015396" cy="5040312"/>
          </a:xfrm>
        </p:spPr>
        <p:txBody>
          <a:bodyPr/>
          <a:lstStyle/>
          <a:p>
            <a:r>
              <a:rPr lang="zh-CN" altLang="en-US" dirty="0"/>
              <a:t>数据形式</a:t>
            </a:r>
            <a:endParaRPr lang="en-US" altLang="zh-CN" dirty="0"/>
          </a:p>
          <a:p>
            <a:pPr lvl="1"/>
            <a:r>
              <a:rPr lang="zh-CN" altLang="en-US" dirty="0"/>
              <a:t>用户、订单、交易、日志数据</a:t>
            </a:r>
            <a:endParaRPr lang="en-US" altLang="zh-CN" dirty="0"/>
          </a:p>
          <a:p>
            <a:pPr lvl="1"/>
            <a:endParaRPr lang="en-US" altLang="zh-CN" dirty="0"/>
          </a:p>
          <a:p>
            <a:r>
              <a:rPr lang="zh-CN" altLang="en-US" dirty="0"/>
              <a:t>数据处理</a:t>
            </a:r>
            <a:endParaRPr lang="en-US" altLang="zh-CN" dirty="0"/>
          </a:p>
          <a:p>
            <a:pPr lvl="1"/>
            <a:r>
              <a:rPr lang="zh-CN" altLang="en-US" dirty="0"/>
              <a:t>表示、获取、存储、检索、分析</a:t>
            </a:r>
            <a:endParaRPr lang="en-US" altLang="zh-CN" dirty="0"/>
          </a:p>
        </p:txBody>
      </p:sp>
      <p:pic>
        <p:nvPicPr>
          <p:cNvPr id="11" name="图片 10"/>
          <p:cNvPicPr>
            <a:picLocks noChangeAspect="1"/>
          </p:cNvPicPr>
          <p:nvPr/>
        </p:nvPicPr>
        <p:blipFill>
          <a:blip r:embed="rId2"/>
          <a:stretch>
            <a:fillRect/>
          </a:stretch>
        </p:blipFill>
        <p:spPr>
          <a:xfrm>
            <a:off x="5915186" y="1382325"/>
            <a:ext cx="5815818" cy="4093350"/>
          </a:xfrm>
          <a:prstGeom prst="rect">
            <a:avLst/>
          </a:prstGeom>
          <a:ln w="22225">
            <a:solidFill>
              <a:schemeClr val="accent2">
                <a:shade val="95000"/>
                <a:satMod val="105000"/>
              </a:schemeClr>
            </a:solid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00" name="Rectangle 36"/>
          <p:cNvSpPr>
            <a:spLocks noGrp="1" noChangeArrowheads="1"/>
          </p:cNvSpPr>
          <p:nvPr>
            <p:ph type="title"/>
          </p:nvPr>
        </p:nvSpPr>
        <p:spPr/>
        <p:txBody>
          <a:bodyPr/>
          <a:lstStyle/>
          <a:p>
            <a:r>
              <a:rPr lang="zh-CN" altLang="en-US" dirty="0"/>
              <a:t>从开发者的角度看软件的构成</a:t>
            </a:r>
          </a:p>
        </p:txBody>
      </p:sp>
      <p:sp>
        <p:nvSpPr>
          <p:cNvPr id="62468" name="Oval 4"/>
          <p:cNvSpPr>
            <a:spLocks noChangeArrowheads="1"/>
          </p:cNvSpPr>
          <p:nvPr/>
        </p:nvSpPr>
        <p:spPr bwMode="auto">
          <a:xfrm>
            <a:off x="1378682" y="2312876"/>
            <a:ext cx="8676964" cy="3455738"/>
          </a:xfrm>
          <a:prstGeom prst="ellipse">
            <a:avLst/>
          </a:prstGeom>
          <a:noFill/>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endParaRPr lang="zh-CN" altLang="en-US"/>
          </a:p>
        </p:txBody>
      </p:sp>
      <p:sp>
        <p:nvSpPr>
          <p:cNvPr id="62469" name="AutoShape 5"/>
          <p:cNvSpPr/>
          <p:nvPr/>
        </p:nvSpPr>
        <p:spPr bwMode="auto">
          <a:xfrm>
            <a:off x="2498307" y="1009436"/>
            <a:ext cx="1752600" cy="431800"/>
          </a:xfrm>
          <a:prstGeom prst="borderCallout1">
            <a:avLst>
              <a:gd name="adj1" fmla="val 26472"/>
              <a:gd name="adj2" fmla="val -4347"/>
              <a:gd name="adj3" fmla="val 594384"/>
              <a:gd name="adj4" fmla="val -6742"/>
            </a:avLst>
          </a:prstGeom>
          <a:noFill/>
          <a:ln>
            <a:headEnd type="none" w="sm" len="sm"/>
            <a:tailEnd type="none" w="sm" len="sm"/>
          </a:ln>
        </p:spPr>
        <p:style>
          <a:lnRef idx="2">
            <a:schemeClr val="dk1"/>
          </a:lnRef>
          <a:fillRef idx="1">
            <a:schemeClr val="lt1"/>
          </a:fillRef>
          <a:effectRef idx="0">
            <a:schemeClr val="dk1"/>
          </a:effectRef>
          <a:fontRef idx="minor">
            <a:schemeClr val="dk1"/>
          </a:fontRef>
        </p:style>
        <p:txBody>
          <a:bodyPr wrap="none" anchor="ctr"/>
          <a:lstStyle/>
          <a:p>
            <a:pPr algn="ctr"/>
            <a:r>
              <a:rPr kumimoji="1" lang="zh-CN" altLang="en-US" dirty="0">
                <a:solidFill>
                  <a:srgbClr val="C00000"/>
                </a:solidFill>
                <a:latin typeface="微软雅黑" panose="020B0503020204020204" charset="-122"/>
                <a:ea typeface="微软雅黑" panose="020B0503020204020204" charset="-122"/>
              </a:rPr>
              <a:t>可执行部分</a:t>
            </a:r>
          </a:p>
        </p:txBody>
      </p:sp>
      <p:sp>
        <p:nvSpPr>
          <p:cNvPr id="62470" name="AutoShape 6"/>
          <p:cNvSpPr/>
          <p:nvPr/>
        </p:nvSpPr>
        <p:spPr bwMode="auto">
          <a:xfrm>
            <a:off x="7068540" y="1048683"/>
            <a:ext cx="1885950" cy="431800"/>
          </a:xfrm>
          <a:prstGeom prst="borderCallout2">
            <a:avLst>
              <a:gd name="adj1" fmla="val 26472"/>
              <a:gd name="adj2" fmla="val 104042"/>
              <a:gd name="adj3" fmla="val 26472"/>
              <a:gd name="adj4" fmla="val 104375"/>
              <a:gd name="adj5" fmla="val 603335"/>
              <a:gd name="adj6" fmla="val 121037"/>
            </a:avLst>
          </a:prstGeom>
          <a:ln w="34925"/>
        </p:spPr>
        <p:style>
          <a:lnRef idx="1">
            <a:schemeClr val="accent1"/>
          </a:lnRef>
          <a:fillRef idx="0">
            <a:schemeClr val="accent1"/>
          </a:fillRef>
          <a:effectRef idx="0">
            <a:schemeClr val="accent1"/>
          </a:effectRef>
          <a:fontRef idx="minor">
            <a:schemeClr val="tx1"/>
          </a:fontRef>
        </p:style>
        <p:txBody>
          <a:bodyPr wrap="none" anchor="ctr"/>
          <a:lstStyle/>
          <a:p>
            <a:pPr algn="ctr"/>
            <a:r>
              <a:rPr kumimoji="1" lang="zh-CN" altLang="en-US" dirty="0">
                <a:solidFill>
                  <a:srgbClr val="C00000"/>
                </a:solidFill>
                <a:latin typeface="微软雅黑" panose="020B0503020204020204" charset="-122"/>
                <a:ea typeface="微软雅黑" panose="020B0503020204020204" charset="-122"/>
              </a:rPr>
              <a:t>不可执行部分</a:t>
            </a:r>
          </a:p>
        </p:txBody>
      </p:sp>
      <p:sp>
        <p:nvSpPr>
          <p:cNvPr id="62473" name="Oval 9"/>
          <p:cNvSpPr>
            <a:spLocks noChangeArrowheads="1"/>
          </p:cNvSpPr>
          <p:nvPr/>
        </p:nvSpPr>
        <p:spPr bwMode="auto">
          <a:xfrm>
            <a:off x="8327453" y="3597190"/>
            <a:ext cx="1187911" cy="649188"/>
          </a:xfrm>
          <a:prstGeom prst="ellipse">
            <a:avLst/>
          </a:prstGeom>
          <a:noFill/>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p>
            <a:pPr algn="ctr">
              <a:spcBef>
                <a:spcPct val="50000"/>
              </a:spcBef>
            </a:pPr>
            <a:r>
              <a:rPr kumimoji="1" lang="zh-CN" altLang="en-US" dirty="0">
                <a:solidFill>
                  <a:schemeClr val="tx1"/>
                </a:solidFill>
                <a:latin typeface="微软雅黑" panose="020B0503020204020204" charset="-122"/>
                <a:ea typeface="微软雅黑" panose="020B0503020204020204" charset="-122"/>
              </a:rPr>
              <a:t>文档</a:t>
            </a:r>
            <a:endParaRPr kumimoji="1" lang="en-US" altLang="zh-CN" dirty="0">
              <a:solidFill>
                <a:schemeClr val="tx1"/>
              </a:solidFill>
              <a:latin typeface="微软雅黑" panose="020B0503020204020204" charset="-122"/>
              <a:ea typeface="微软雅黑" panose="020B0503020204020204" charset="-122"/>
            </a:endParaRPr>
          </a:p>
        </p:txBody>
      </p:sp>
      <p:sp>
        <p:nvSpPr>
          <p:cNvPr id="62479" name="Line 15"/>
          <p:cNvSpPr>
            <a:spLocks noChangeShapeType="1"/>
          </p:cNvSpPr>
          <p:nvPr/>
        </p:nvSpPr>
        <p:spPr bwMode="auto">
          <a:xfrm>
            <a:off x="5508488" y="3158208"/>
            <a:ext cx="360363" cy="0"/>
          </a:xfrm>
          <a:prstGeom prst="line">
            <a:avLst/>
          </a:prstGeom>
          <a:noFill/>
          <a:ln w="50800">
            <a:solidFill>
              <a:srgbClr val="FF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62484" name="AutoShape 20">
            <a:hlinkClick r:id="rId2" action="ppaction://hlinkfile"/>
          </p:cNvPr>
          <p:cNvSpPr>
            <a:spLocks noChangeArrowheads="1"/>
          </p:cNvSpPr>
          <p:nvPr/>
        </p:nvSpPr>
        <p:spPr bwMode="auto">
          <a:xfrm>
            <a:off x="4187466" y="2824403"/>
            <a:ext cx="1205206" cy="635794"/>
          </a:xfrm>
          <a:prstGeom prst="hexagon">
            <a:avLst>
              <a:gd name="adj" fmla="val 31992"/>
              <a:gd name="vf" fmla="val 115470"/>
            </a:avLst>
          </a:prstGeom>
          <a:noFill/>
          <a:ln>
            <a:headEnd type="none" w="sm" len="sm"/>
            <a:tailEnd type="none" w="sm" len="sm"/>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kumimoji="1" lang="zh-CN" altLang="en-US" dirty="0">
                <a:latin typeface="微软雅黑" panose="020B0503020204020204" charset="-122"/>
                <a:ea typeface="微软雅黑" panose="020B0503020204020204" charset="-122"/>
              </a:rPr>
              <a:t>数据</a:t>
            </a:r>
          </a:p>
        </p:txBody>
      </p:sp>
      <p:sp>
        <p:nvSpPr>
          <p:cNvPr id="62485" name="AutoShape 21">
            <a:hlinkClick r:id="rId2" action="ppaction://hlinkfile"/>
          </p:cNvPr>
          <p:cNvSpPr>
            <a:spLocks noChangeArrowheads="1"/>
          </p:cNvSpPr>
          <p:nvPr/>
        </p:nvSpPr>
        <p:spPr bwMode="auto">
          <a:xfrm>
            <a:off x="5947125" y="2794882"/>
            <a:ext cx="1461769" cy="617934"/>
          </a:xfrm>
          <a:prstGeom prst="hexagon">
            <a:avLst>
              <a:gd name="adj" fmla="val 31992"/>
              <a:gd name="vf" fmla="val 115470"/>
            </a:avLst>
          </a:prstGeom>
          <a:noFill/>
          <a:ln>
            <a:headEnd type="none" w="sm" len="sm"/>
            <a:tailEnd type="none" w="sm" len="sm"/>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kumimoji="1" lang="zh-CN" altLang="en-US" dirty="0">
                <a:solidFill>
                  <a:schemeClr val="dk1"/>
                </a:solidFill>
                <a:latin typeface="微软雅黑" panose="020B0503020204020204" charset="-122"/>
                <a:ea typeface="微软雅黑" panose="020B0503020204020204" charset="-122"/>
              </a:rPr>
              <a:t>数据</a:t>
            </a:r>
          </a:p>
        </p:txBody>
      </p:sp>
      <p:sp>
        <p:nvSpPr>
          <p:cNvPr id="62487" name="Oval 23"/>
          <p:cNvSpPr>
            <a:spLocks noChangeArrowheads="1"/>
          </p:cNvSpPr>
          <p:nvPr/>
        </p:nvSpPr>
        <p:spPr bwMode="auto">
          <a:xfrm>
            <a:off x="7283672" y="4152141"/>
            <a:ext cx="1187911" cy="649188"/>
          </a:xfrm>
          <a:prstGeom prst="ellipse">
            <a:avLst/>
          </a:prstGeom>
          <a:noFill/>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p>
            <a:pPr algn="ctr">
              <a:spcBef>
                <a:spcPct val="50000"/>
              </a:spcBef>
            </a:pPr>
            <a:endParaRPr kumimoji="1" lang="en-US" altLang="zh-CN">
              <a:solidFill>
                <a:schemeClr val="tx1"/>
              </a:solidFill>
              <a:latin typeface="微软雅黑" panose="020B0503020204020204" charset="-122"/>
              <a:ea typeface="微软雅黑" panose="020B0503020204020204" charset="-122"/>
            </a:endParaRPr>
          </a:p>
        </p:txBody>
      </p:sp>
      <p:sp>
        <p:nvSpPr>
          <p:cNvPr id="62488" name="Oval 24"/>
          <p:cNvSpPr>
            <a:spLocks noChangeArrowheads="1"/>
          </p:cNvSpPr>
          <p:nvPr/>
        </p:nvSpPr>
        <p:spPr bwMode="auto">
          <a:xfrm>
            <a:off x="3845860" y="4371044"/>
            <a:ext cx="1531144" cy="649188"/>
          </a:xfrm>
          <a:prstGeom prst="ellipse">
            <a:avLst/>
          </a:prstGeom>
          <a:noFill/>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p>
            <a:pPr algn="ctr">
              <a:spcBef>
                <a:spcPct val="50000"/>
              </a:spcBef>
            </a:pPr>
            <a:r>
              <a:rPr kumimoji="1" lang="zh-CN" altLang="en-US" dirty="0">
                <a:solidFill>
                  <a:schemeClr val="tx1"/>
                </a:solidFill>
                <a:latin typeface="微软雅黑" panose="020B0503020204020204" charset="-122"/>
                <a:ea typeface="微软雅黑" panose="020B0503020204020204" charset="-122"/>
              </a:rPr>
              <a:t>文档</a:t>
            </a:r>
            <a:endParaRPr kumimoji="1" lang="en-US" altLang="zh-CN" dirty="0">
              <a:solidFill>
                <a:schemeClr val="tx1"/>
              </a:solidFill>
              <a:latin typeface="微软雅黑" panose="020B0503020204020204" charset="-122"/>
              <a:ea typeface="微软雅黑" panose="020B0503020204020204" charset="-122"/>
            </a:endParaRPr>
          </a:p>
        </p:txBody>
      </p:sp>
      <p:sp>
        <p:nvSpPr>
          <p:cNvPr id="62489" name="Line 25"/>
          <p:cNvSpPr>
            <a:spLocks noChangeShapeType="1"/>
          </p:cNvSpPr>
          <p:nvPr/>
        </p:nvSpPr>
        <p:spPr bwMode="auto">
          <a:xfrm>
            <a:off x="6814566" y="4555856"/>
            <a:ext cx="360363" cy="0"/>
          </a:xfrm>
          <a:prstGeom prst="line">
            <a:avLst/>
          </a:prstGeom>
          <a:noFill/>
          <a:ln w="50800">
            <a:solidFill>
              <a:srgbClr val="FF00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62490" name="Line 26"/>
          <p:cNvSpPr>
            <a:spLocks noChangeShapeType="1"/>
          </p:cNvSpPr>
          <p:nvPr/>
        </p:nvSpPr>
        <p:spPr bwMode="auto">
          <a:xfrm>
            <a:off x="2993847" y="4288029"/>
            <a:ext cx="852013" cy="267828"/>
          </a:xfrm>
          <a:prstGeom prst="line">
            <a:avLst/>
          </a:prstGeom>
          <a:noFill/>
          <a:ln w="28575">
            <a:solidFill>
              <a:srgbClr val="00008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91" name="Line 27"/>
          <p:cNvSpPr>
            <a:spLocks noChangeShapeType="1"/>
          </p:cNvSpPr>
          <p:nvPr/>
        </p:nvSpPr>
        <p:spPr bwMode="auto">
          <a:xfrm flipH="1">
            <a:off x="2982257" y="3190959"/>
            <a:ext cx="1205207" cy="561975"/>
          </a:xfrm>
          <a:prstGeom prst="line">
            <a:avLst/>
          </a:prstGeom>
          <a:noFill/>
          <a:ln w="28575">
            <a:solidFill>
              <a:srgbClr val="00008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92" name="Line 28"/>
          <p:cNvSpPr>
            <a:spLocks noChangeShapeType="1"/>
          </p:cNvSpPr>
          <p:nvPr/>
        </p:nvSpPr>
        <p:spPr bwMode="auto">
          <a:xfrm flipH="1">
            <a:off x="4494181" y="3460172"/>
            <a:ext cx="318760" cy="910847"/>
          </a:xfrm>
          <a:prstGeom prst="line">
            <a:avLst/>
          </a:prstGeom>
          <a:noFill/>
          <a:ln w="28575">
            <a:solidFill>
              <a:srgbClr val="00008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93" name="Line 29"/>
          <p:cNvSpPr>
            <a:spLocks noChangeShapeType="1"/>
          </p:cNvSpPr>
          <p:nvPr/>
        </p:nvSpPr>
        <p:spPr bwMode="auto">
          <a:xfrm flipH="1" flipV="1">
            <a:off x="7174929" y="3575875"/>
            <a:ext cx="504451" cy="576263"/>
          </a:xfrm>
          <a:prstGeom prst="line">
            <a:avLst/>
          </a:prstGeom>
          <a:noFill/>
          <a:ln w="28575">
            <a:solidFill>
              <a:srgbClr val="00008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94" name="Line 30"/>
          <p:cNvSpPr>
            <a:spLocks noChangeShapeType="1"/>
          </p:cNvSpPr>
          <p:nvPr/>
        </p:nvSpPr>
        <p:spPr bwMode="auto">
          <a:xfrm flipH="1" flipV="1">
            <a:off x="5186990" y="3460196"/>
            <a:ext cx="853755" cy="910847"/>
          </a:xfrm>
          <a:prstGeom prst="line">
            <a:avLst/>
          </a:prstGeom>
          <a:noFill/>
          <a:ln w="28575">
            <a:solidFill>
              <a:srgbClr val="00008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495" name="Line 31"/>
          <p:cNvSpPr>
            <a:spLocks noChangeShapeType="1"/>
          </p:cNvSpPr>
          <p:nvPr/>
        </p:nvSpPr>
        <p:spPr bwMode="auto">
          <a:xfrm flipH="1" flipV="1">
            <a:off x="7408894" y="3190959"/>
            <a:ext cx="991584" cy="561975"/>
          </a:xfrm>
          <a:prstGeom prst="line">
            <a:avLst/>
          </a:prstGeom>
          <a:noFill/>
          <a:ln w="28575">
            <a:solidFill>
              <a:srgbClr val="00008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流程图: 文档 7"/>
          <p:cNvSpPr/>
          <p:nvPr/>
        </p:nvSpPr>
        <p:spPr>
          <a:xfrm>
            <a:off x="2002767" y="3691342"/>
            <a:ext cx="991080" cy="864514"/>
          </a:xfrm>
          <a:prstGeom prst="flowChartDocumen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程序</a:t>
            </a:r>
          </a:p>
        </p:txBody>
      </p:sp>
      <p:sp>
        <p:nvSpPr>
          <p:cNvPr id="62486" name="Oval 22"/>
          <p:cNvSpPr>
            <a:spLocks noChangeArrowheads="1"/>
          </p:cNvSpPr>
          <p:nvPr/>
        </p:nvSpPr>
        <p:spPr bwMode="auto">
          <a:xfrm>
            <a:off x="5573680" y="4336566"/>
            <a:ext cx="1187911" cy="649188"/>
          </a:xfrm>
          <a:prstGeom prst="ellipse">
            <a:avLst/>
          </a:prstGeom>
          <a:noFill/>
          <a:ln>
            <a:headEnd type="none" w="sm" len="sm"/>
            <a:tailEnd type="none" w="sm" len="sm"/>
          </a:ln>
        </p:spPr>
        <p:style>
          <a:lnRef idx="2">
            <a:schemeClr val="dk1"/>
          </a:lnRef>
          <a:fillRef idx="1">
            <a:schemeClr val="lt1"/>
          </a:fillRef>
          <a:effectRef idx="0">
            <a:schemeClr val="dk1"/>
          </a:effectRef>
          <a:fontRef idx="minor">
            <a:schemeClr val="dk1"/>
          </a:fontRef>
        </p:style>
        <p:txBody>
          <a:bodyPr wrap="square">
            <a:spAutoFit/>
          </a:bodyPr>
          <a:lstStyle/>
          <a:p>
            <a:pPr algn="ctr">
              <a:spcBef>
                <a:spcPct val="50000"/>
              </a:spcBef>
            </a:pPr>
            <a:endParaRPr kumimoji="1" lang="en-US" altLang="zh-CN">
              <a:solidFill>
                <a:schemeClr val="tx1"/>
              </a:solidFill>
              <a:latin typeface="微软雅黑" panose="020B0503020204020204" charset="-122"/>
              <a:ea typeface="微软雅黑" panose="020B0503020204020204" charset="-122"/>
            </a:endParaRPr>
          </a:p>
        </p:txBody>
      </p:sp>
      <p:cxnSp>
        <p:nvCxnSpPr>
          <p:cNvPr id="10" name="直接连接符 9"/>
          <p:cNvCxnSpPr>
            <a:stCxn id="62470" idx="2"/>
            <a:endCxn id="62484" idx="5"/>
          </p:cNvCxnSpPr>
          <p:nvPr/>
        </p:nvCxnSpPr>
        <p:spPr>
          <a:xfrm flipH="1">
            <a:off x="5189269" y="1264583"/>
            <a:ext cx="1879271" cy="1559820"/>
          </a:xfrm>
          <a:prstGeom prst="line">
            <a:avLst/>
          </a:prstGeom>
          <a:ln w="34925"/>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1.3 </a:t>
            </a:r>
            <a:r>
              <a:rPr lang="zh-CN" altLang="en-US" dirty="0"/>
              <a:t>软件概念给我们的启示</a:t>
            </a:r>
          </a:p>
        </p:txBody>
      </p:sp>
      <p:sp>
        <p:nvSpPr>
          <p:cNvPr id="2" name="内容占位符 1"/>
          <p:cNvSpPr>
            <a:spLocks noGrp="1"/>
          </p:cNvSpPr>
          <p:nvPr>
            <p:ph idx="1"/>
          </p:nvPr>
        </p:nvSpPr>
        <p:spPr/>
        <p:txBody>
          <a:bodyPr/>
          <a:lstStyle/>
          <a:p>
            <a:r>
              <a:rPr lang="zh-CN" altLang="en-US" dirty="0">
                <a:solidFill>
                  <a:srgbClr val="CC0000"/>
                </a:solidFill>
              </a:rPr>
              <a:t>软件          程序</a:t>
            </a:r>
            <a:endParaRPr lang="en-US" altLang="zh-CN" dirty="0">
              <a:solidFill>
                <a:srgbClr val="CC0000"/>
              </a:solidFill>
            </a:endParaRPr>
          </a:p>
          <a:p>
            <a:pPr lvl="1"/>
            <a:r>
              <a:rPr lang="zh-CN" altLang="en-US" dirty="0"/>
              <a:t>软件涉及更多制品</a:t>
            </a:r>
            <a:endParaRPr lang="en-US" altLang="zh-CN" dirty="0"/>
          </a:p>
          <a:p>
            <a:pPr lvl="1"/>
            <a:r>
              <a:rPr lang="zh-CN" altLang="en-US" dirty="0"/>
              <a:t>这些制品间有关联、相互依赖</a:t>
            </a:r>
            <a:endParaRPr lang="en-US" altLang="zh-CN" dirty="0"/>
          </a:p>
          <a:p>
            <a:pPr lvl="1"/>
            <a:endParaRPr lang="en-US" altLang="zh-CN" dirty="0"/>
          </a:p>
          <a:p>
            <a:r>
              <a:rPr lang="zh-CN" altLang="en-US" dirty="0">
                <a:solidFill>
                  <a:srgbClr val="CC0000"/>
                </a:solidFill>
              </a:rPr>
              <a:t>开发软件         编写程序</a:t>
            </a:r>
            <a:endParaRPr lang="en-US" altLang="zh-CN" dirty="0">
              <a:solidFill>
                <a:srgbClr val="CC0000"/>
              </a:solidFill>
            </a:endParaRPr>
          </a:p>
          <a:p>
            <a:pPr lvl="1"/>
            <a:r>
              <a:rPr lang="zh-CN" altLang="en-US" dirty="0"/>
              <a:t>软件开发需要做更多事情</a:t>
            </a:r>
            <a:endParaRPr lang="en-US" altLang="zh-CN" dirty="0"/>
          </a:p>
          <a:p>
            <a:pPr lvl="1"/>
            <a:r>
              <a:rPr lang="zh-CN" altLang="en-US" dirty="0"/>
              <a:t>对软件提出更高的要求</a:t>
            </a:r>
            <a:endParaRPr lang="en-US" altLang="zh-CN" dirty="0"/>
          </a:p>
          <a:p>
            <a:endParaRPr lang="zh-CN" altLang="en-US"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8782" y="1196752"/>
            <a:ext cx="432048" cy="432048"/>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8862" y="3284984"/>
            <a:ext cx="432048" cy="432048"/>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4"/>
          <p:cNvSpPr>
            <a:spLocks noGrp="1" noChangeArrowheads="1"/>
          </p:cNvSpPr>
          <p:nvPr>
            <p:ph type="title"/>
          </p:nvPr>
        </p:nvSpPr>
        <p:spPr/>
        <p:txBody>
          <a:bodyPr/>
          <a:lstStyle/>
          <a:p>
            <a:r>
              <a:rPr lang="zh-CN" altLang="en-US" dirty="0"/>
              <a:t>软件开发的再认识</a:t>
            </a:r>
          </a:p>
        </p:txBody>
      </p:sp>
      <p:sp>
        <p:nvSpPr>
          <p:cNvPr id="98309" name="Rectangle 5"/>
          <p:cNvSpPr>
            <a:spLocks noGrp="1" noChangeArrowheads="1"/>
          </p:cNvSpPr>
          <p:nvPr>
            <p:ph idx="1"/>
          </p:nvPr>
        </p:nvSpPr>
        <p:spPr/>
        <p:txBody>
          <a:bodyPr/>
          <a:lstStyle/>
          <a:p>
            <a:r>
              <a:rPr lang="zh-CN" altLang="en-US" dirty="0"/>
              <a:t>开发具有一定规模和复杂性的软件系统与编写一个简单的程序不一样</a:t>
            </a:r>
          </a:p>
          <a:p>
            <a:pPr lvl="1"/>
            <a:r>
              <a:rPr lang="zh-CN" altLang="en-US" dirty="0"/>
              <a:t>建设简单平房   </a:t>
            </a:r>
            <a:r>
              <a:rPr lang="en-US" altLang="zh-CN" dirty="0"/>
              <a:t>vs </a:t>
            </a:r>
            <a:r>
              <a:rPr lang="zh-CN" altLang="en-US" dirty="0"/>
              <a:t>  建设高楼大厦</a:t>
            </a:r>
            <a:endParaRPr lang="en-US" altLang="zh-CN" dirty="0"/>
          </a:p>
          <a:p>
            <a:pPr lvl="1"/>
            <a:r>
              <a:rPr lang="zh-CN" altLang="en-US" dirty="0"/>
              <a:t>挖一条小沟   </a:t>
            </a:r>
            <a:r>
              <a:rPr lang="en-US" altLang="zh-CN" dirty="0"/>
              <a:t>vs   </a:t>
            </a:r>
            <a:r>
              <a:rPr lang="zh-CN" altLang="en-US" dirty="0"/>
              <a:t> 建设方一条南水北调渠道</a:t>
            </a:r>
            <a:endParaRPr lang="en-US" altLang="zh-CN" dirty="0"/>
          </a:p>
          <a:p>
            <a:pPr lvl="1"/>
            <a:endParaRPr lang="zh-CN" altLang="en-US" dirty="0"/>
          </a:p>
        </p:txBody>
      </p:sp>
      <p:sp>
        <p:nvSpPr>
          <p:cNvPr id="6" name="文本框 5"/>
          <p:cNvSpPr txBox="1"/>
          <p:nvPr/>
        </p:nvSpPr>
        <p:spPr>
          <a:xfrm>
            <a:off x="694606" y="4617132"/>
            <a:ext cx="10297144" cy="523220"/>
          </a:xfrm>
          <a:prstGeom prst="rect">
            <a:avLst/>
          </a:prstGeom>
          <a:noFill/>
        </p:spPr>
        <p:txBody>
          <a:bodyPr wrap="square" rtlCol="0">
            <a:spAutoFit/>
          </a:bodyPr>
          <a:lstStyle/>
          <a:p>
            <a:pPr algn="ctr"/>
            <a:r>
              <a:rPr lang="zh-CN" altLang="en-US" sz="2800" dirty="0">
                <a:solidFill>
                  <a:srgbClr val="C00000"/>
                </a:solidFill>
                <a:latin typeface="微软雅黑" panose="020B0503020204020204" charset="-122"/>
                <a:ea typeface="微软雅黑" panose="020B0503020204020204" charset="-122"/>
              </a:rPr>
              <a:t>软件的规模和复杂性意味着要采用行之有效的方法</a:t>
            </a:r>
            <a:r>
              <a:rPr lang="en-US" altLang="zh-CN" sz="2800" dirty="0">
                <a:solidFill>
                  <a:srgbClr val="C00000"/>
                </a:solidFill>
                <a:latin typeface="微软雅黑" panose="020B0503020204020204" charset="-122"/>
                <a:ea typeface="微软雅黑" panose="020B0503020204020204" charset="-122"/>
              </a:rPr>
              <a:t>—</a:t>
            </a:r>
            <a:r>
              <a:rPr lang="zh-CN" altLang="en-US" sz="2800" dirty="0">
                <a:solidFill>
                  <a:srgbClr val="C00000"/>
                </a:solidFill>
                <a:latin typeface="微软雅黑" panose="020B0503020204020204" charset="-122"/>
                <a:ea typeface="微软雅黑" panose="020B0503020204020204" charset="-122"/>
              </a:rPr>
              <a:t>工程方法</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altLang="zh-CN" dirty="0"/>
              <a:t>1.4 </a:t>
            </a:r>
            <a:r>
              <a:rPr lang="zh-CN" altLang="en-US" dirty="0"/>
              <a:t>软件生命周期</a:t>
            </a:r>
            <a:endParaRPr lang="en-US" altLang="zh-CN" dirty="0"/>
          </a:p>
        </p:txBody>
      </p:sp>
      <p:sp>
        <p:nvSpPr>
          <p:cNvPr id="139267" name="Rectangle 3"/>
          <p:cNvSpPr>
            <a:spLocks noGrp="1" noChangeArrowheads="1"/>
          </p:cNvSpPr>
          <p:nvPr>
            <p:ph idx="1"/>
          </p:nvPr>
        </p:nvSpPr>
        <p:spPr/>
        <p:txBody>
          <a:bodyPr/>
          <a:lstStyle/>
          <a:p>
            <a:r>
              <a:rPr lang="zh-CN" altLang="en-US" dirty="0"/>
              <a:t>万物均有生命周期</a:t>
            </a:r>
            <a:r>
              <a:rPr lang="en-US" altLang="zh-CN" dirty="0"/>
              <a:t>(Lifecycle)</a:t>
            </a:r>
            <a:endParaRPr lang="zh-CN" altLang="en-US" dirty="0"/>
          </a:p>
          <a:p>
            <a:pPr lvl="1"/>
            <a:r>
              <a:rPr lang="zh-CN" altLang="en-US" dirty="0"/>
              <a:t>人：婴儿、幼儿、儿童、少年、</a:t>
            </a:r>
            <a:r>
              <a:rPr lang="en-US" altLang="zh-CN" dirty="0">
                <a:latin typeface="Arial" panose="020B0604020202020204"/>
              </a:rPr>
              <a:t>…</a:t>
            </a:r>
          </a:p>
          <a:p>
            <a:pPr lvl="1"/>
            <a:r>
              <a:rPr lang="zh-CN" altLang="en-US" dirty="0">
                <a:latin typeface="Arial" panose="020B0604020202020204"/>
              </a:rPr>
              <a:t>树：发芽、育苗、结果、枯萎、死亡、</a:t>
            </a:r>
            <a:r>
              <a:rPr lang="en-US" altLang="zh-CN" dirty="0">
                <a:latin typeface="Arial" panose="020B0604020202020204"/>
              </a:rPr>
              <a:t>….</a:t>
            </a:r>
          </a:p>
          <a:p>
            <a:pPr lvl="1"/>
            <a:r>
              <a:rPr lang="zh-CN" altLang="en-US" dirty="0">
                <a:latin typeface="Arial" panose="020B0604020202020204"/>
              </a:rPr>
              <a:t>青蛙：受精卵、蝌蚪、去掉尾巴的青蛙 </a:t>
            </a:r>
            <a:r>
              <a:rPr lang="en-US" altLang="zh-CN" dirty="0">
                <a:latin typeface="Arial" panose="020B0604020202020204"/>
              </a:rPr>
              <a:t>…</a:t>
            </a:r>
          </a:p>
          <a:p>
            <a:pPr lvl="1"/>
            <a:endParaRPr lang="zh-CN" altLang="en-US" dirty="0"/>
          </a:p>
          <a:p>
            <a:r>
              <a:rPr lang="zh-CN" altLang="en-US" dirty="0"/>
              <a:t>软件生命周期</a:t>
            </a:r>
          </a:p>
          <a:p>
            <a:pPr lvl="1"/>
            <a:r>
              <a:rPr lang="zh-CN" altLang="en-US" b="1" dirty="0">
                <a:solidFill>
                  <a:srgbClr val="C00000"/>
                </a:solidFill>
              </a:rPr>
              <a:t>软件从提出开发开始到最终灭亡所经历的时期</a:t>
            </a:r>
            <a:endParaRPr lang="en-US" altLang="zh-CN" b="1" dirty="0">
              <a:solidFill>
                <a:srgbClr val="C00000"/>
              </a:solidFill>
            </a:endParaRPr>
          </a:p>
          <a:p>
            <a:pPr lvl="1"/>
            <a:r>
              <a:rPr lang="zh-CN" altLang="en-US" dirty="0"/>
              <a:t>不同阶段具有不同的特征</a:t>
            </a:r>
          </a:p>
        </p:txBody>
      </p:sp>
      <p:sp>
        <p:nvSpPr>
          <p:cNvPr id="4" name="日期占位符 3"/>
          <p:cNvSpPr>
            <a:spLocks noGrp="1"/>
          </p:cNvSpPr>
          <p:nvPr>
            <p:ph type="dt" sz="half" idx="4294967295"/>
          </p:nvPr>
        </p:nvSpPr>
        <p:spPr>
          <a:xfrm>
            <a:off x="10271125" y="6408738"/>
            <a:ext cx="1919288" cy="365125"/>
          </a:xfrm>
          <a:prstGeom prst="rect">
            <a:avLst/>
          </a:prstGeom>
        </p:spPr>
        <p:txBody>
          <a:bodyPr vert="horz" anchor="b"/>
          <a:lstStyle>
            <a:defPPr>
              <a:defRPr lang="en-US"/>
            </a:defPPr>
            <a:lvl1pPr algn="l" rtl="0" eaLnBrk="1" fontAlgn="base" latinLnBrk="0" hangingPunct="1">
              <a:spcBef>
                <a:spcPct val="0"/>
              </a:spcBef>
              <a:spcAft>
                <a:spcPct val="0"/>
              </a:spcAft>
              <a:defRPr kumimoji="0" sz="10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r>
              <a:rPr lang="zh-CN" altLang="en-US"/>
              <a:t>©Copyright Xinjun Mao</a:t>
            </a:r>
            <a:endParaRPr lang="en-US" altLang="zh-CN"/>
          </a:p>
        </p:txBody>
      </p:sp>
      <p:sp>
        <p:nvSpPr>
          <p:cNvPr id="6" name="灯片编号占位符 5"/>
          <p:cNvSpPr>
            <a:spLocks noGrp="1"/>
          </p:cNvSpPr>
          <p:nvPr>
            <p:ph type="sldNum" sz="quarter" idx="4294967295"/>
          </p:nvPr>
        </p:nvSpPr>
        <p:spPr>
          <a:xfrm>
            <a:off x="11823700" y="6408738"/>
            <a:ext cx="366713" cy="365125"/>
          </a:xfrm>
          <a:prstGeom prst="rect">
            <a:avLst/>
          </a:prstGeom>
        </p:spPr>
        <p:txBody>
          <a:bodyPr vert="horz" anchor="b"/>
          <a:lstStyle>
            <a:defPPr>
              <a:defRPr lang="en-US"/>
            </a:defPPr>
            <a:lvl1pPr algn="r" rtl="0" eaLnBrk="1" fontAlgn="base" latinLnBrk="0" hangingPunct="1">
              <a:spcBef>
                <a:spcPct val="0"/>
              </a:spcBef>
              <a:spcAft>
                <a:spcPct val="0"/>
              </a:spcAft>
              <a:defRPr kumimoji="0" sz="1000" b="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defRPr/>
            </a:pPr>
            <a:fld id="{65F0B0DD-52FB-4A53-B2C2-7CDC1F2E492C}" type="slidenum">
              <a:rPr lang="zh-CN" altLang="en-US" smtClean="0"/>
              <a:t>15</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1441" y="1163763"/>
            <a:ext cx="3494576" cy="2306420"/>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软件生命周期</a:t>
            </a:r>
          </a:p>
        </p:txBody>
      </p:sp>
      <p:sp>
        <p:nvSpPr>
          <p:cNvPr id="4"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619242" y="1232756"/>
          <a:ext cx="10840560" cy="4572506"/>
        </p:xfrm>
        <a:graphic>
          <a:graphicData uri="http://schemas.openxmlformats.org/presentationml/2006/ole">
            <mc:AlternateContent xmlns:mc="http://schemas.openxmlformats.org/markup-compatibility/2006">
              <mc:Choice xmlns:v="urn:schemas-microsoft-com:vml" Requires="v">
                <p:oleObj spid="_x0000_s1035" name="Visio" r:id="rId3" imgW="4846320" imgH="2046605" progId="Visio.Drawing.15">
                  <p:embed/>
                </p:oleObj>
              </mc:Choice>
              <mc:Fallback>
                <p:oleObj name="Visio" r:id="rId3" imgW="4846320" imgH="2046605" progId="Visio.Drawing.15">
                  <p:embed/>
                  <p:pic>
                    <p:nvPicPr>
                      <p:cNvPr id="0" name="Object 1"/>
                      <p:cNvPicPr>
                        <a:picLocks noChangeAspect="1" noChangeArrowheads="1"/>
                      </p:cNvPicPr>
                      <p:nvPr/>
                    </p:nvPicPr>
                    <p:blipFill>
                      <a:blip r:embed="rId4"/>
                      <a:srcRect/>
                      <a:stretch>
                        <a:fillRect/>
                      </a:stretch>
                    </p:blipFill>
                    <p:spPr bwMode="auto">
                      <a:xfrm>
                        <a:off x="619242" y="1232756"/>
                        <a:ext cx="10840560" cy="4572506"/>
                      </a:xfrm>
                      <a:prstGeom prst="rect">
                        <a:avLst/>
                      </a:prstGeom>
                      <a:noFill/>
                    </p:spPr>
                  </p:pic>
                </p:oleObj>
              </mc:Fallback>
            </mc:AlternateContent>
          </a:graphicData>
        </a:graphic>
      </p:graphicFrame>
      <p:sp>
        <p:nvSpPr>
          <p:cNvPr id="6" name="文本框 5"/>
          <p:cNvSpPr txBox="1"/>
          <p:nvPr/>
        </p:nvSpPr>
        <p:spPr>
          <a:xfrm>
            <a:off x="611638" y="5949280"/>
            <a:ext cx="11269252" cy="523220"/>
          </a:xfrm>
          <a:prstGeom prst="rect">
            <a:avLst/>
          </a:prstGeom>
          <a:noFill/>
        </p:spPr>
        <p:txBody>
          <a:bodyPr wrap="square" rtlCol="0">
            <a:spAutoFit/>
          </a:bodyPr>
          <a:lstStyle/>
          <a:p>
            <a:pPr algn="ctr"/>
            <a:r>
              <a:rPr lang="zh-CN" altLang="en-US" sz="2800" dirty="0">
                <a:solidFill>
                  <a:srgbClr val="C00000"/>
                </a:solidFill>
                <a:latin typeface="微软雅黑" panose="020B0503020204020204" charset="-122"/>
                <a:ea typeface="微软雅黑" panose="020B0503020204020204" charset="-122"/>
              </a:rPr>
              <a:t>从提出开发开始到开发出系统、运行维护以及最终退役的全过程</a:t>
            </a:r>
          </a:p>
        </p:txBody>
      </p:sp>
      <p:sp>
        <p:nvSpPr>
          <p:cNvPr id="3" name="矩形 2"/>
          <p:cNvSpPr/>
          <p:nvPr/>
        </p:nvSpPr>
        <p:spPr>
          <a:xfrm>
            <a:off x="2314786" y="1088738"/>
            <a:ext cx="6192688" cy="1440162"/>
          </a:xfrm>
          <a:prstGeom prst="rect">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软件的生命周期</a:t>
            </a:r>
          </a:p>
        </p:txBody>
      </p:sp>
      <p:sp>
        <p:nvSpPr>
          <p:cNvPr id="4" name="Rectangle 2"/>
          <p:cNvSpPr>
            <a:spLocks noChangeArrowheads="1"/>
          </p:cNvSpPr>
          <p:nvPr/>
        </p:nvSpPr>
        <p:spPr bwMode="auto">
          <a:xfrm>
            <a:off x="0" y="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619242" y="1232756"/>
          <a:ext cx="10840560" cy="4572506"/>
        </p:xfrm>
        <a:graphic>
          <a:graphicData uri="http://schemas.openxmlformats.org/presentationml/2006/ole">
            <mc:AlternateContent xmlns:mc="http://schemas.openxmlformats.org/markup-compatibility/2006">
              <mc:Choice xmlns:v="urn:schemas-microsoft-com:vml" Requires="v">
                <p:oleObj spid="_x0000_s2059" name="Visio" r:id="rId3" imgW="4846320" imgH="2046605" progId="Visio.Drawing.15">
                  <p:embed/>
                </p:oleObj>
              </mc:Choice>
              <mc:Fallback>
                <p:oleObj name="Visio" r:id="rId3" imgW="4846320" imgH="2046605" progId="Visio.Drawing.15">
                  <p:embed/>
                  <p:pic>
                    <p:nvPicPr>
                      <p:cNvPr id="0" name="对象 4"/>
                      <p:cNvPicPr>
                        <a:picLocks noChangeAspect="1" noChangeArrowheads="1"/>
                      </p:cNvPicPr>
                      <p:nvPr/>
                    </p:nvPicPr>
                    <p:blipFill>
                      <a:blip r:embed="rId4"/>
                      <a:srcRect/>
                      <a:stretch>
                        <a:fillRect/>
                      </a:stretch>
                    </p:blipFill>
                    <p:spPr bwMode="auto">
                      <a:xfrm>
                        <a:off x="619242" y="1232756"/>
                        <a:ext cx="10840560" cy="4572506"/>
                      </a:xfrm>
                      <a:prstGeom prst="rect">
                        <a:avLst/>
                      </a:prstGeom>
                      <a:noFill/>
                    </p:spPr>
                  </p:pic>
                </p:oleObj>
              </mc:Fallback>
            </mc:AlternateContent>
          </a:graphicData>
        </a:graphic>
      </p:graphicFrame>
      <p:sp>
        <p:nvSpPr>
          <p:cNvPr id="7" name="矩形 6"/>
          <p:cNvSpPr/>
          <p:nvPr/>
        </p:nvSpPr>
        <p:spPr>
          <a:xfrm>
            <a:off x="9612639" y="889027"/>
            <a:ext cx="2268251" cy="1620178"/>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defTabSz="1828165" eaLnBrk="1" hangingPunct="1"/>
            <a:r>
              <a:rPr lang="zh-CN" altLang="en-US" sz="2800" dirty="0">
                <a:latin typeface="微软雅黑" panose="020B0503020204020204" charset="-122"/>
                <a:ea typeface="微软雅黑" panose="020B0503020204020204" charset="-122"/>
              </a:rPr>
              <a:t>每个阶段会产生不同的软件制品</a:t>
            </a:r>
          </a:p>
        </p:txBody>
      </p:sp>
      <p:sp>
        <p:nvSpPr>
          <p:cNvPr id="8" name="文本框 7"/>
          <p:cNvSpPr txBox="1"/>
          <p:nvPr/>
        </p:nvSpPr>
        <p:spPr>
          <a:xfrm>
            <a:off x="722576" y="969841"/>
            <a:ext cx="1268174" cy="1815882"/>
          </a:xfrm>
          <a:prstGeom prst="rect">
            <a:avLst/>
          </a:prstGeom>
          <a:noFill/>
        </p:spPr>
        <p:txBody>
          <a:bodyPr wrap="square" rtlCol="0">
            <a:spAutoFit/>
          </a:bodyPr>
          <a:lstStyle/>
          <a:p>
            <a:pPr algn="ctr"/>
            <a:r>
              <a:rPr lang="en-US" altLang="zh-CN" sz="2800" dirty="0">
                <a:solidFill>
                  <a:srgbClr val="C00000"/>
                </a:solidFill>
                <a:latin typeface="微软雅黑" panose="020B0503020204020204" charset="-122"/>
                <a:ea typeface="微软雅黑" panose="020B0503020204020204" charset="-122"/>
              </a:rPr>
              <a:t>What</a:t>
            </a:r>
          </a:p>
          <a:p>
            <a:pPr algn="ctr"/>
            <a:r>
              <a:rPr lang="zh-CN" altLang="en-US" sz="2800" dirty="0">
                <a:solidFill>
                  <a:srgbClr val="C00000"/>
                </a:solidFill>
                <a:latin typeface="微软雅黑" panose="020B0503020204020204" charset="-122"/>
                <a:ea typeface="微软雅黑" panose="020B0503020204020204" charset="-122"/>
              </a:rPr>
              <a:t>软件需求是什么</a:t>
            </a:r>
            <a:endParaRPr lang="en-US" altLang="zh-CN" sz="2800" dirty="0">
              <a:solidFill>
                <a:srgbClr val="C00000"/>
              </a:solidFill>
              <a:latin typeface="微软雅黑" panose="020B0503020204020204" charset="-122"/>
              <a:ea typeface="微软雅黑" panose="020B0503020204020204" charset="-122"/>
            </a:endParaRPr>
          </a:p>
        </p:txBody>
      </p:sp>
      <p:sp>
        <p:nvSpPr>
          <p:cNvPr id="9" name="文本框 8"/>
          <p:cNvSpPr txBox="1"/>
          <p:nvPr/>
        </p:nvSpPr>
        <p:spPr>
          <a:xfrm>
            <a:off x="1990750" y="3897052"/>
            <a:ext cx="1404156" cy="1815882"/>
          </a:xfrm>
          <a:prstGeom prst="rect">
            <a:avLst/>
          </a:prstGeom>
          <a:noFill/>
        </p:spPr>
        <p:txBody>
          <a:bodyPr wrap="square" rtlCol="0">
            <a:spAutoFit/>
          </a:bodyPr>
          <a:lstStyle/>
          <a:p>
            <a:pPr algn="ctr"/>
            <a:r>
              <a:rPr lang="en-US" altLang="zh-CN" sz="2800" dirty="0">
                <a:solidFill>
                  <a:srgbClr val="C00000"/>
                </a:solidFill>
                <a:latin typeface="微软雅黑" panose="020B0503020204020204" charset="-122"/>
                <a:ea typeface="微软雅黑" panose="020B0503020204020204" charset="-122"/>
              </a:rPr>
              <a:t>How</a:t>
            </a:r>
          </a:p>
          <a:p>
            <a:pPr algn="ctr"/>
            <a:r>
              <a:rPr lang="zh-CN" altLang="en-US" sz="2800" dirty="0">
                <a:solidFill>
                  <a:srgbClr val="C00000"/>
                </a:solidFill>
                <a:latin typeface="微软雅黑" panose="020B0503020204020204" charset="-122"/>
                <a:ea typeface="微软雅黑" panose="020B0503020204020204" charset="-122"/>
              </a:rPr>
              <a:t>如何构造出软件</a:t>
            </a:r>
          </a:p>
        </p:txBody>
      </p:sp>
      <p:sp>
        <p:nvSpPr>
          <p:cNvPr id="10" name="文本框 9"/>
          <p:cNvSpPr txBox="1"/>
          <p:nvPr/>
        </p:nvSpPr>
        <p:spPr>
          <a:xfrm>
            <a:off x="3610930" y="1052738"/>
            <a:ext cx="1216532" cy="1815882"/>
          </a:xfrm>
          <a:prstGeom prst="rect">
            <a:avLst/>
          </a:prstGeom>
          <a:noFill/>
        </p:spPr>
        <p:txBody>
          <a:bodyPr wrap="square" rtlCol="0">
            <a:spAutoFit/>
          </a:bodyPr>
          <a:lstStyle/>
          <a:p>
            <a:pPr algn="ctr"/>
            <a:r>
              <a:rPr lang="en-US" altLang="zh-CN" sz="2800" dirty="0">
                <a:solidFill>
                  <a:srgbClr val="C00000"/>
                </a:solidFill>
                <a:latin typeface="微软雅黑" panose="020B0503020204020204" charset="-122"/>
                <a:ea typeface="微软雅黑" panose="020B0503020204020204" charset="-122"/>
              </a:rPr>
              <a:t>How</a:t>
            </a:r>
          </a:p>
          <a:p>
            <a:pPr algn="ctr"/>
            <a:r>
              <a:rPr lang="zh-CN" altLang="en-US" sz="2800" dirty="0">
                <a:solidFill>
                  <a:srgbClr val="C00000"/>
                </a:solidFill>
                <a:latin typeface="微软雅黑" panose="020B0503020204020204" charset="-122"/>
                <a:ea typeface="微软雅黑" panose="020B0503020204020204" charset="-122"/>
              </a:rPr>
              <a:t>编写程序代码</a:t>
            </a:r>
          </a:p>
        </p:txBody>
      </p:sp>
      <p:sp>
        <p:nvSpPr>
          <p:cNvPr id="11" name="文本框 10"/>
          <p:cNvSpPr txBox="1"/>
          <p:nvPr/>
        </p:nvSpPr>
        <p:spPr>
          <a:xfrm>
            <a:off x="5061273" y="1340768"/>
            <a:ext cx="943923" cy="1384995"/>
          </a:xfrm>
          <a:prstGeom prst="rect">
            <a:avLst/>
          </a:prstGeom>
          <a:noFill/>
        </p:spPr>
        <p:txBody>
          <a:bodyPr wrap="square" rtlCol="0">
            <a:spAutoFit/>
          </a:bodyPr>
          <a:lstStyle/>
          <a:p>
            <a:pPr algn="ctr"/>
            <a:r>
              <a:rPr lang="zh-CN" altLang="en-US" sz="2800" dirty="0">
                <a:solidFill>
                  <a:srgbClr val="C00000"/>
                </a:solidFill>
                <a:latin typeface="微软雅黑" panose="020B0503020204020204" charset="-122"/>
                <a:ea typeface="微软雅黑" panose="020B0503020204020204" charset="-122"/>
              </a:rPr>
              <a:t>软件是否缺陷</a:t>
            </a:r>
          </a:p>
        </p:txBody>
      </p:sp>
      <p:sp>
        <p:nvSpPr>
          <p:cNvPr id="12" name="文本框 11"/>
          <p:cNvSpPr txBox="1"/>
          <p:nvPr/>
        </p:nvSpPr>
        <p:spPr>
          <a:xfrm>
            <a:off x="6433428" y="1340767"/>
            <a:ext cx="943923" cy="1384995"/>
          </a:xfrm>
          <a:prstGeom prst="rect">
            <a:avLst/>
          </a:prstGeom>
          <a:noFill/>
        </p:spPr>
        <p:txBody>
          <a:bodyPr wrap="square" rtlCol="0">
            <a:spAutoFit/>
          </a:bodyPr>
          <a:lstStyle/>
          <a:p>
            <a:pPr algn="ctr"/>
            <a:r>
              <a:rPr lang="zh-CN" altLang="en-US" sz="2800" dirty="0">
                <a:solidFill>
                  <a:srgbClr val="C00000"/>
                </a:solidFill>
                <a:latin typeface="微软雅黑" panose="020B0503020204020204" charset="-122"/>
                <a:ea typeface="微软雅黑" panose="020B0503020204020204" charset="-122"/>
              </a:rPr>
              <a:t>部署软件运行</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6" name="Rectangle 6"/>
          <p:cNvSpPr>
            <a:spLocks noGrp="1" noChangeArrowheads="1"/>
          </p:cNvSpPr>
          <p:nvPr>
            <p:ph type="title"/>
          </p:nvPr>
        </p:nvSpPr>
        <p:spPr>
          <a:xfrm>
            <a:off x="550590" y="8620"/>
            <a:ext cx="10909212" cy="707886"/>
          </a:xfrm>
        </p:spPr>
        <p:txBody>
          <a:bodyPr/>
          <a:lstStyle/>
          <a:p>
            <a:r>
              <a:rPr lang="en-US" altLang="zh-CN" dirty="0"/>
              <a:t>1.5 </a:t>
            </a:r>
            <a:r>
              <a:rPr lang="zh-CN" altLang="en-US" dirty="0"/>
              <a:t>软件特点</a:t>
            </a:r>
          </a:p>
        </p:txBody>
      </p:sp>
      <p:sp>
        <p:nvSpPr>
          <p:cNvPr id="66567" name="Rectangle 7"/>
          <p:cNvSpPr>
            <a:spLocks noGrp="1" noChangeArrowheads="1"/>
          </p:cNvSpPr>
          <p:nvPr>
            <p:ph idx="1"/>
          </p:nvPr>
        </p:nvSpPr>
        <p:spPr>
          <a:xfrm>
            <a:off x="539751" y="1125538"/>
            <a:ext cx="5447444" cy="5040312"/>
          </a:xfrm>
        </p:spPr>
        <p:txBody>
          <a:bodyPr/>
          <a:lstStyle/>
          <a:p>
            <a:r>
              <a:rPr lang="zh-CN" altLang="en-US" sz="2800" dirty="0"/>
              <a:t>逻辑性</a:t>
            </a:r>
            <a:endParaRPr lang="en-US" altLang="zh-CN" sz="2800" dirty="0"/>
          </a:p>
          <a:p>
            <a:pPr lvl="1"/>
            <a:r>
              <a:rPr lang="zh-CN" altLang="en-US" sz="2400" b="1" dirty="0">
                <a:solidFill>
                  <a:srgbClr val="C00000"/>
                </a:solidFill>
              </a:rPr>
              <a:t>逻辑产品</a:t>
            </a:r>
            <a:r>
              <a:rPr lang="zh-CN" altLang="en-US" sz="2400" dirty="0"/>
              <a:t>，思维活动（而非物理活动）的结果、不会磨损和老化</a:t>
            </a:r>
            <a:endParaRPr lang="en-US" altLang="zh-CN" sz="2400" dirty="0"/>
          </a:p>
          <a:p>
            <a:pPr lvl="1"/>
            <a:endParaRPr lang="zh-CN" altLang="en-US" sz="2400" dirty="0"/>
          </a:p>
          <a:p>
            <a:r>
              <a:rPr lang="zh-CN" altLang="en-US" sz="2800" dirty="0"/>
              <a:t>设计开发</a:t>
            </a:r>
            <a:endParaRPr lang="en-US" altLang="zh-CN" sz="2800" dirty="0"/>
          </a:p>
          <a:p>
            <a:pPr lvl="1"/>
            <a:r>
              <a:rPr lang="zh-CN" altLang="zh-CN" sz="2400" dirty="0"/>
              <a:t>是</a:t>
            </a:r>
            <a:r>
              <a:rPr lang="zh-CN" altLang="zh-CN" sz="2400" b="1" dirty="0">
                <a:solidFill>
                  <a:srgbClr val="C00000"/>
                </a:solidFill>
              </a:rPr>
              <a:t>设计开发</a:t>
            </a:r>
            <a:r>
              <a:rPr lang="zh-CN" altLang="zh-CN" sz="2400" dirty="0"/>
              <a:t>而成的</a:t>
            </a:r>
            <a:r>
              <a:rPr lang="zh-CN" altLang="en-US" sz="2400" dirty="0"/>
              <a:t>，不是生产制造而成的</a:t>
            </a:r>
            <a:endParaRPr lang="en-US" altLang="zh-CN" sz="2400" dirty="0"/>
          </a:p>
          <a:p>
            <a:pPr lvl="1"/>
            <a:endParaRPr lang="en-US" altLang="zh-CN" sz="2400" dirty="0"/>
          </a:p>
          <a:p>
            <a:r>
              <a:rPr lang="zh-CN" altLang="en-US" sz="2800" dirty="0"/>
              <a:t>易变性</a:t>
            </a:r>
            <a:endParaRPr lang="en-US" altLang="zh-CN" sz="2800" dirty="0"/>
          </a:p>
          <a:p>
            <a:pPr lvl="1"/>
            <a:r>
              <a:rPr lang="zh-CN" altLang="en-US" sz="2400" dirty="0"/>
              <a:t>需求</a:t>
            </a:r>
            <a:r>
              <a:rPr lang="zh-CN" altLang="en-US" sz="2400" b="1" dirty="0">
                <a:solidFill>
                  <a:srgbClr val="C00000"/>
                </a:solidFill>
              </a:rPr>
              <a:t>经常变</a:t>
            </a:r>
            <a:r>
              <a:rPr lang="zh-CN" altLang="en-US" sz="2400" dirty="0"/>
              <a:t>、难以把控，影响软件的制品即开发过程</a:t>
            </a:r>
          </a:p>
        </p:txBody>
      </p:sp>
      <p:sp>
        <p:nvSpPr>
          <p:cNvPr id="6" name="Rectangle 7"/>
          <p:cNvSpPr txBox="1">
            <a:spLocks noChangeArrowheads="1"/>
          </p:cNvSpPr>
          <p:nvPr/>
        </p:nvSpPr>
        <p:spPr>
          <a:xfrm>
            <a:off x="6275226" y="1125963"/>
            <a:ext cx="5447444" cy="5040312"/>
          </a:xfrm>
          <a:prstGeom prst="rect">
            <a:avLst/>
          </a:prstGeom>
        </p:spPr>
        <p:txBody>
          <a:bodyPr/>
          <a:lstStyle>
            <a:lvl1pPr marL="342900" indent="-342900" algn="l" rtl="0" eaLnBrk="0" fontAlgn="base" hangingPunct="0">
              <a:spcBef>
                <a:spcPct val="20000"/>
              </a:spcBef>
              <a:spcAft>
                <a:spcPct val="0"/>
              </a:spcAft>
              <a:buFont typeface="Wingdings" panose="05000000000000000000" pitchFamily="2" charset="2"/>
              <a:buChar char=""/>
              <a:defRPr kumimoji="1" sz="3200" b="1" kern="1200">
                <a:solidFill>
                  <a:srgbClr val="002060"/>
                </a:solidFill>
                <a:latin typeface="+mn-lt"/>
                <a:ea typeface="+mn-ea"/>
                <a:cs typeface="微软雅黑" panose="020B0503020204020204" charset="-122"/>
              </a:defRPr>
            </a:lvl1pPr>
            <a:lvl2pPr marL="742950" marR="0"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ü"/>
              <a:defRPr kumimoji="1" sz="2800" kern="1200">
                <a:solidFill>
                  <a:srgbClr val="002060"/>
                </a:solidFill>
                <a:latin typeface="+mn-lt"/>
                <a:ea typeface="+mn-ea"/>
                <a:cs typeface="微软雅黑" panose="020B0503020204020204" charset="-122"/>
              </a:defRPr>
            </a:lvl2pPr>
            <a:lvl3pPr marL="1143000" indent="-228600" algn="l" rtl="0" eaLnBrk="0" fontAlgn="base" hangingPunct="0">
              <a:spcBef>
                <a:spcPct val="20000"/>
              </a:spcBef>
              <a:spcAft>
                <a:spcPct val="0"/>
              </a:spcAft>
              <a:buFont typeface="Wingdings" panose="05000000000000000000" pitchFamily="2" charset="2"/>
              <a:buChar char="p"/>
              <a:defRPr kumimoji="1" sz="2400" kern="1200">
                <a:solidFill>
                  <a:srgbClr val="002060"/>
                </a:solidFill>
                <a:latin typeface="+mn-lt"/>
                <a:ea typeface="+mn-ea"/>
                <a:cs typeface="微软雅黑" panose="020B0503020204020204" charset="-122"/>
              </a:defRPr>
            </a:lvl3pPr>
            <a:lvl4pPr marL="1600200" indent="-228600" algn="l" rtl="0" eaLnBrk="0" fontAlgn="base" hangingPunct="0">
              <a:spcBef>
                <a:spcPct val="20000"/>
              </a:spcBef>
              <a:spcAft>
                <a:spcPct val="0"/>
              </a:spcAft>
              <a:buFont typeface="Wingdings" panose="05000000000000000000" pitchFamily="2" charset="2"/>
              <a:buChar char="n"/>
              <a:defRPr kumimoji="1" sz="2000" kern="1200">
                <a:solidFill>
                  <a:srgbClr val="002060"/>
                </a:solidFill>
                <a:latin typeface="+mn-lt"/>
                <a:ea typeface="+mn-ea"/>
                <a:cs typeface="微软雅黑" panose="020B0503020204020204" charset="-122"/>
              </a:defRPr>
            </a:lvl4pPr>
            <a:lvl5pPr marL="1828800" indent="0" algn="l" rtl="0" eaLnBrk="0" fontAlgn="base" hangingPunct="0">
              <a:spcBef>
                <a:spcPct val="20000"/>
              </a:spcBef>
              <a:spcAft>
                <a:spcPct val="0"/>
              </a:spcAft>
              <a:buFont typeface="Wingdings" panose="05000000000000000000" pitchFamily="2" charset="2"/>
              <a:buNone/>
              <a:defRPr kumimoji="1" sz="2000" kern="1200">
                <a:solidFill>
                  <a:schemeClr val="tx1"/>
                </a:solidFill>
                <a:latin typeface="+mn-lt"/>
                <a:ea typeface="+mn-ea"/>
                <a:cs typeface="微软雅黑" panose="020B0503020204020204"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dirty="0"/>
              <a:t>复杂性</a:t>
            </a:r>
            <a:endParaRPr lang="en-US" altLang="zh-CN" sz="2800" dirty="0"/>
          </a:p>
          <a:p>
            <a:pPr lvl="1"/>
            <a:r>
              <a:rPr lang="zh-CN" altLang="en-US" sz="2400" dirty="0">
                <a:solidFill>
                  <a:srgbClr val="C00000"/>
                </a:solidFill>
              </a:rPr>
              <a:t>规模大</a:t>
            </a:r>
            <a:r>
              <a:rPr lang="zh-CN" altLang="en-US" sz="2400" b="0" dirty="0"/>
              <a:t>：代码行、模块、接入人员、进程、数据等数量非常大</a:t>
            </a:r>
            <a:endParaRPr lang="en-US" altLang="zh-CN" sz="2400" b="0" dirty="0"/>
          </a:p>
          <a:p>
            <a:pPr lvl="1"/>
            <a:r>
              <a:rPr lang="zh-CN" altLang="en-US" sz="2400" dirty="0">
                <a:solidFill>
                  <a:srgbClr val="C00000"/>
                </a:solidFill>
              </a:rPr>
              <a:t>运行复杂</a:t>
            </a:r>
            <a:r>
              <a:rPr lang="zh-CN" altLang="en-US" sz="2400" b="0" dirty="0"/>
              <a:t>：</a:t>
            </a:r>
            <a:r>
              <a:rPr lang="zh-CN" altLang="zh-CN" sz="2400" b="0" dirty="0"/>
              <a:t>状态很难追踪和复现</a:t>
            </a:r>
            <a:endParaRPr lang="en-US" altLang="zh-CN" sz="2400" b="0" dirty="0"/>
          </a:p>
          <a:p>
            <a:pPr lvl="1"/>
            <a:endParaRPr lang="en-US" altLang="zh-CN" sz="2400" b="0" dirty="0"/>
          </a:p>
          <a:p>
            <a:r>
              <a:rPr lang="zh-CN" altLang="zh-CN" sz="2800" dirty="0"/>
              <a:t>缺陷的隐蔽性</a:t>
            </a:r>
            <a:endParaRPr lang="en-US" altLang="zh-CN" sz="2800" dirty="0"/>
          </a:p>
          <a:p>
            <a:pPr lvl="1"/>
            <a:r>
              <a:rPr lang="zh-CN" altLang="en-US" sz="2400" b="0" dirty="0"/>
              <a:t>缺陷</a:t>
            </a:r>
            <a:r>
              <a:rPr lang="zh-CN" altLang="en-US" sz="2400" dirty="0">
                <a:solidFill>
                  <a:srgbClr val="C00000"/>
                </a:solidFill>
              </a:rPr>
              <a:t>隐藏在逻辑代码</a:t>
            </a:r>
            <a:r>
              <a:rPr lang="zh-CN" altLang="en-US" sz="2400" b="0" dirty="0"/>
              <a:t>中，</a:t>
            </a:r>
            <a:r>
              <a:rPr lang="zh-CN" altLang="zh-CN" sz="2400" b="0" dirty="0"/>
              <a:t>不像硬件系统那样直观显现</a:t>
            </a:r>
            <a:r>
              <a:rPr lang="zh-CN" altLang="en-US" sz="2400" b="0" dirty="0"/>
              <a:t>，</a:t>
            </a:r>
            <a:r>
              <a:rPr lang="zh-CN" altLang="zh-CN" sz="2400" b="0" dirty="0"/>
              <a:t>很难被人们所发现和排除</a:t>
            </a:r>
            <a:endParaRPr lang="en-US" altLang="zh-CN" sz="2400" b="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军用软件的特殊性</a:t>
            </a:r>
          </a:p>
        </p:txBody>
      </p:sp>
      <p:sp>
        <p:nvSpPr>
          <p:cNvPr id="2" name="内容占位符 1"/>
          <p:cNvSpPr>
            <a:spLocks noGrp="1"/>
          </p:cNvSpPr>
          <p:nvPr>
            <p:ph idx="1"/>
          </p:nvPr>
        </p:nvSpPr>
        <p:spPr/>
        <p:txBody>
          <a:bodyPr/>
          <a:lstStyle/>
          <a:p>
            <a:r>
              <a:rPr lang="zh-CN" altLang="en-US" dirty="0"/>
              <a:t>运行环境更复杂和多样</a:t>
            </a:r>
            <a:endParaRPr lang="en-US" altLang="zh-CN" dirty="0"/>
          </a:p>
          <a:p>
            <a:r>
              <a:rPr lang="zh-CN" altLang="en-US" dirty="0"/>
              <a:t>与物理系统</a:t>
            </a:r>
            <a:r>
              <a:rPr lang="en-US" altLang="zh-CN" dirty="0"/>
              <a:t>(</a:t>
            </a:r>
            <a:r>
              <a:rPr lang="zh-CN" altLang="en-US" dirty="0"/>
              <a:t>如飞机</a:t>
            </a:r>
            <a:r>
              <a:rPr lang="en-US" altLang="zh-CN" dirty="0"/>
              <a:t>)</a:t>
            </a:r>
            <a:r>
              <a:rPr lang="zh-CN" altLang="en-US" dirty="0"/>
              <a:t>紧密联系在一起</a:t>
            </a:r>
            <a:endParaRPr lang="en-US" altLang="zh-CN" dirty="0"/>
          </a:p>
          <a:p>
            <a:r>
              <a:rPr lang="zh-CN" altLang="en-US" dirty="0"/>
              <a:t>对实时性和质量</a:t>
            </a:r>
            <a:r>
              <a:rPr lang="en-US" altLang="zh-CN" dirty="0"/>
              <a:t>(</a:t>
            </a:r>
            <a:r>
              <a:rPr lang="zh-CN" altLang="en-US" dirty="0"/>
              <a:t>如可靠性</a:t>
            </a:r>
            <a:r>
              <a:rPr lang="en-US" altLang="zh-CN" dirty="0"/>
              <a:t>)</a:t>
            </a:r>
            <a:r>
              <a:rPr lang="zh-CN" altLang="en-US" dirty="0"/>
              <a:t>提出更高要求</a:t>
            </a:r>
            <a:endParaRPr lang="en-US" altLang="zh-CN" dirty="0"/>
          </a:p>
          <a:p>
            <a:r>
              <a:rPr lang="zh-CN" altLang="en-US" dirty="0"/>
              <a:t>对自身防护能力</a:t>
            </a:r>
            <a:r>
              <a:rPr lang="en-US" altLang="zh-CN" dirty="0"/>
              <a:t>(</a:t>
            </a:r>
            <a:r>
              <a:rPr lang="zh-CN" altLang="en-US" dirty="0"/>
              <a:t>如安全性</a:t>
            </a:r>
            <a:r>
              <a:rPr lang="en-US" altLang="zh-CN" dirty="0"/>
              <a:t>)</a:t>
            </a:r>
            <a:r>
              <a:rPr lang="zh-CN" altLang="en-US" dirty="0"/>
              <a:t>提出更高要求</a:t>
            </a:r>
            <a:endParaRPr lang="en-US" altLang="zh-CN" dirty="0"/>
          </a:p>
          <a:p>
            <a:r>
              <a:rPr lang="zh-CN" altLang="en-US" dirty="0"/>
              <a:t>需具备更强的灵活性、适应性和健壮性</a:t>
            </a:r>
            <a:endParaRPr lang="en-US" altLang="zh-CN" dirty="0"/>
          </a:p>
          <a:p>
            <a:endParaRPr lang="zh-CN" altLang="en-US" dirty="0"/>
          </a:p>
        </p:txBody>
      </p:sp>
      <p:pic>
        <p:nvPicPr>
          <p:cNvPr id="6" name="Picture 9" descr="mgm-140_ATACMS_blobk_2_00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9083538" y="655318"/>
            <a:ext cx="2270952" cy="2773682"/>
          </a:xfrm>
          <a:prstGeom prst="rect">
            <a:avLst/>
          </a:prstGeom>
        </p:spPr>
      </p:pic>
      <p:sp>
        <p:nvSpPr>
          <p:cNvPr id="7" name="矩形 6"/>
          <p:cNvSpPr/>
          <p:nvPr/>
        </p:nvSpPr>
        <p:spPr>
          <a:xfrm>
            <a:off x="658602" y="4437112"/>
            <a:ext cx="7776864" cy="1620178"/>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defTabSz="1828165" eaLnBrk="1" hangingPunct="1"/>
            <a:r>
              <a:rPr lang="zh-CN" altLang="en-US" sz="2800" dirty="0">
                <a:latin typeface="微软雅黑" panose="020B0503020204020204" charset="-122"/>
                <a:ea typeface="微软雅黑" panose="020B0503020204020204" charset="-122"/>
              </a:rPr>
              <a:t>军用软件：导弹中的飞行控制软件、指挥信息系统、后勤保障软件等</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50590" y="8620"/>
            <a:ext cx="10909212" cy="707886"/>
          </a:xfrm>
        </p:spPr>
        <p:txBody>
          <a:bodyPr/>
          <a:lstStyle/>
          <a:p>
            <a:r>
              <a:rPr lang="zh-CN" altLang="en-US" dirty="0"/>
              <a:t>内容</a:t>
            </a:r>
          </a:p>
        </p:txBody>
      </p:sp>
      <p:sp>
        <p:nvSpPr>
          <p:cNvPr id="2" name="内容占位符 1"/>
          <p:cNvSpPr>
            <a:spLocks noGrp="1"/>
          </p:cNvSpPr>
          <p:nvPr>
            <p:ph idx="1"/>
          </p:nvPr>
        </p:nvSpPr>
        <p:spPr>
          <a:xfrm>
            <a:off x="539750" y="1125538"/>
            <a:ext cx="10920052" cy="5040312"/>
          </a:xfrm>
        </p:spPr>
        <p:txBody>
          <a:bodyPr/>
          <a:lstStyle/>
          <a:p>
            <a:pPr marL="514350" indent="-514350">
              <a:buFont typeface="+mj-lt"/>
              <a:buAutoNum type="arabicPeriod"/>
            </a:pPr>
            <a:r>
              <a:rPr lang="zh-CN" altLang="en-US" dirty="0"/>
              <a:t>软件</a:t>
            </a:r>
            <a:endParaRPr lang="en-US" altLang="zh-CN" dirty="0"/>
          </a:p>
          <a:p>
            <a:pPr lvl="1"/>
            <a:r>
              <a:rPr lang="zh-CN" altLang="en-US" dirty="0"/>
              <a:t>软件的概念、特点、组成及生命周期</a:t>
            </a:r>
            <a:endParaRPr lang="en-US" altLang="zh-CN" dirty="0"/>
          </a:p>
          <a:p>
            <a:pPr marL="514350" indent="-514350">
              <a:buFont typeface="+mj-lt"/>
              <a:buAutoNum type="arabicPeriod"/>
            </a:pPr>
            <a:r>
              <a:rPr lang="zh-CN" altLang="en-US" dirty="0"/>
              <a:t>开源软件</a:t>
            </a:r>
            <a:endParaRPr lang="en-US" altLang="zh-CN" dirty="0"/>
          </a:p>
          <a:p>
            <a:pPr lvl="1"/>
            <a:r>
              <a:rPr lang="zh-CN" altLang="zh-CN" dirty="0"/>
              <a:t>开源软件实践</a:t>
            </a:r>
            <a:r>
              <a:rPr lang="zh-CN" altLang="en-US" dirty="0"/>
              <a:t>，托管平台和社区，开源许可证</a:t>
            </a:r>
            <a:endParaRPr lang="en-US" altLang="zh-CN" dirty="0"/>
          </a:p>
          <a:p>
            <a:pPr marL="514350" indent="-514350">
              <a:buFont typeface="+mj-lt"/>
              <a:buAutoNum type="arabicPeriod"/>
            </a:pPr>
            <a:r>
              <a:rPr lang="zh-CN" altLang="en-US" dirty="0"/>
              <a:t>软件质量</a:t>
            </a:r>
            <a:endParaRPr lang="en-US" altLang="zh-CN" dirty="0"/>
          </a:p>
          <a:p>
            <a:pPr lvl="1"/>
            <a:r>
              <a:rPr lang="zh-CN" altLang="en-US" dirty="0"/>
              <a:t>软件质量要素及模型</a:t>
            </a:r>
            <a:endParaRPr lang="en-US" altLang="zh-CN" dirty="0"/>
          </a:p>
          <a:p>
            <a:pPr marL="514350" indent="-514350">
              <a:buFont typeface="+mj-lt"/>
              <a:buAutoNum type="arabicPeriod"/>
            </a:pPr>
            <a:r>
              <a:rPr lang="zh-CN" altLang="en-US" dirty="0"/>
              <a:t>软件特征的变化</a:t>
            </a:r>
            <a:endParaRPr lang="en-US" altLang="zh-CN" dirty="0"/>
          </a:p>
          <a:p>
            <a:pPr lvl="1"/>
            <a:r>
              <a:rPr lang="zh-CN" altLang="en-US" dirty="0"/>
              <a:t>地位、运行环境、形态、复杂性</a:t>
            </a:r>
            <a:endParaRPr lang="en-US" altLang="zh-CN" dirty="0"/>
          </a:p>
        </p:txBody>
      </p:sp>
      <p:pic>
        <p:nvPicPr>
          <p:cNvPr id="7" name="Picture 2" descr="C:\Program Files\Microsoft Office\MEDIA\CAGCAT10\j0233018.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67514" y="2368330"/>
            <a:ext cx="2088232" cy="21213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1.6 </a:t>
            </a:r>
            <a:r>
              <a:rPr lang="zh-CN" altLang="en-US" dirty="0"/>
              <a:t>软件的分类</a:t>
            </a:r>
          </a:p>
        </p:txBody>
      </p:sp>
      <p:sp>
        <p:nvSpPr>
          <p:cNvPr id="3" name="内容占位符 2"/>
          <p:cNvSpPr>
            <a:spLocks noGrp="1"/>
          </p:cNvSpPr>
          <p:nvPr>
            <p:ph idx="1"/>
          </p:nvPr>
        </p:nvSpPr>
        <p:spPr>
          <a:xfrm>
            <a:off x="539750" y="1125538"/>
            <a:ext cx="10920413" cy="5507818"/>
          </a:xfrm>
        </p:spPr>
        <p:txBody>
          <a:bodyPr/>
          <a:lstStyle/>
          <a:p>
            <a:r>
              <a:rPr lang="zh-CN" altLang="en-US" sz="2800" dirty="0">
                <a:solidFill>
                  <a:srgbClr val="C00000"/>
                </a:solidFill>
              </a:rPr>
              <a:t>应用软件</a:t>
            </a:r>
            <a:endParaRPr lang="en-US" altLang="zh-CN" sz="2800" dirty="0">
              <a:solidFill>
                <a:srgbClr val="C00000"/>
              </a:solidFill>
            </a:endParaRPr>
          </a:p>
          <a:p>
            <a:pPr lvl="1"/>
            <a:r>
              <a:rPr lang="zh-CN" altLang="zh-CN" sz="2400" dirty="0"/>
              <a:t>面向</a:t>
            </a:r>
            <a:r>
              <a:rPr lang="zh-CN" altLang="zh-CN" sz="2400" b="1" dirty="0">
                <a:solidFill>
                  <a:srgbClr val="C00000"/>
                </a:solidFill>
              </a:rPr>
              <a:t>特定应用领域</a:t>
            </a:r>
            <a:r>
              <a:rPr lang="zh-CN" altLang="zh-CN" sz="2400" dirty="0"/>
              <a:t>的专用软件。它们针对相关行业和领域的特定问题，为其提供基于计算的新颖解决方案。</a:t>
            </a:r>
            <a:endParaRPr lang="en-US" altLang="zh-CN" sz="2400" dirty="0"/>
          </a:p>
          <a:p>
            <a:pPr lvl="1"/>
            <a:r>
              <a:rPr lang="zh-CN" altLang="en-US" sz="2400" dirty="0"/>
              <a:t>示例：</a:t>
            </a:r>
            <a:r>
              <a:rPr lang="zh-CN" altLang="zh-CN" sz="2400" dirty="0"/>
              <a:t>淘宝</a:t>
            </a:r>
            <a:r>
              <a:rPr lang="zh-CN" altLang="en-US" sz="2400" dirty="0"/>
              <a:t>、</a:t>
            </a:r>
            <a:r>
              <a:rPr lang="en-US" altLang="zh-CN" sz="2400" dirty="0"/>
              <a:t>12306</a:t>
            </a:r>
            <a:r>
              <a:rPr lang="zh-CN" altLang="en-US" sz="2400" dirty="0"/>
              <a:t>、</a:t>
            </a:r>
            <a:r>
              <a:rPr lang="zh-CN" altLang="zh-CN" sz="2400" dirty="0"/>
              <a:t>携程</a:t>
            </a:r>
            <a:r>
              <a:rPr lang="zh-CN" altLang="en-US" sz="2400" dirty="0"/>
              <a:t>、</a:t>
            </a:r>
            <a:r>
              <a:rPr lang="zh-CN" altLang="zh-CN" sz="2400" dirty="0"/>
              <a:t>微信</a:t>
            </a:r>
            <a:r>
              <a:rPr lang="zh-CN" altLang="en-US" sz="2400" dirty="0"/>
              <a:t>、</a:t>
            </a:r>
            <a:r>
              <a:rPr lang="en-US" altLang="zh-CN" sz="2400" dirty="0"/>
              <a:t>QQ</a:t>
            </a:r>
            <a:r>
              <a:rPr lang="zh-CN" altLang="en-US" sz="2400" dirty="0"/>
              <a:t>等</a:t>
            </a:r>
            <a:r>
              <a:rPr lang="zh-CN" altLang="zh-CN" sz="2400" dirty="0"/>
              <a:t>软件</a:t>
            </a:r>
            <a:endParaRPr lang="en-US" altLang="zh-CN" sz="2400" dirty="0"/>
          </a:p>
          <a:p>
            <a:r>
              <a:rPr lang="zh-CN" altLang="en-US" sz="2800" dirty="0">
                <a:solidFill>
                  <a:srgbClr val="C00000"/>
                </a:solidFill>
              </a:rPr>
              <a:t>系统软件</a:t>
            </a:r>
            <a:endParaRPr lang="en-US" altLang="zh-CN" sz="2800" dirty="0">
              <a:solidFill>
                <a:srgbClr val="C00000"/>
              </a:solidFill>
            </a:endParaRPr>
          </a:p>
          <a:p>
            <a:pPr lvl="1"/>
            <a:r>
              <a:rPr lang="zh-CN" altLang="zh-CN" sz="2400" dirty="0"/>
              <a:t>对计算机资源进行管理，</a:t>
            </a:r>
            <a:r>
              <a:rPr lang="zh-CN" altLang="zh-CN" sz="2400" b="1" dirty="0">
                <a:solidFill>
                  <a:srgbClr val="C00000"/>
                </a:solidFill>
              </a:rPr>
              <a:t>为应用软件的运行提供基础设施和服务</a:t>
            </a:r>
            <a:r>
              <a:rPr lang="zh-CN" altLang="zh-CN" sz="2400" dirty="0"/>
              <a:t>的一类软件。从计算服务的视角，系统软件介于计算机硬件和应用软件之间</a:t>
            </a:r>
            <a:r>
              <a:rPr lang="zh-CN" altLang="en-US" sz="2400" dirty="0"/>
              <a:t>。</a:t>
            </a:r>
            <a:endParaRPr lang="en-US" altLang="zh-CN" sz="2400" dirty="0"/>
          </a:p>
          <a:p>
            <a:pPr lvl="1"/>
            <a:r>
              <a:rPr lang="zh-CN" altLang="en-US" sz="2400" dirty="0"/>
              <a:t>示例：</a:t>
            </a:r>
            <a:r>
              <a:rPr lang="zh-CN" altLang="zh-CN" sz="2400" dirty="0"/>
              <a:t>操作系统</a:t>
            </a:r>
            <a:r>
              <a:rPr lang="zh-CN" altLang="en-US" sz="2400" dirty="0"/>
              <a:t>、</a:t>
            </a:r>
            <a:r>
              <a:rPr lang="zh-CN" altLang="zh-CN" sz="2400" dirty="0"/>
              <a:t>数据库管理系统</a:t>
            </a:r>
            <a:r>
              <a:rPr lang="zh-CN" altLang="en-US" sz="2400" dirty="0"/>
              <a:t>、</a:t>
            </a:r>
            <a:r>
              <a:rPr lang="zh-CN" altLang="zh-CN" sz="2400" dirty="0"/>
              <a:t>编译软件、软件中间件</a:t>
            </a:r>
            <a:r>
              <a:rPr lang="zh-CN" altLang="en-US" sz="2400" dirty="0"/>
              <a:t>等</a:t>
            </a:r>
            <a:endParaRPr lang="en-US" altLang="zh-CN" sz="2400" dirty="0"/>
          </a:p>
          <a:p>
            <a:r>
              <a:rPr lang="zh-CN" altLang="en-US" sz="2800" dirty="0">
                <a:solidFill>
                  <a:srgbClr val="C00000"/>
                </a:solidFill>
              </a:rPr>
              <a:t>支撑软件</a:t>
            </a:r>
            <a:endParaRPr lang="en-US" altLang="zh-CN" sz="2800" dirty="0">
              <a:solidFill>
                <a:srgbClr val="C00000"/>
              </a:solidFill>
            </a:endParaRPr>
          </a:p>
          <a:p>
            <a:pPr lvl="1"/>
            <a:r>
              <a:rPr lang="zh-CN" altLang="zh-CN" sz="2400" b="1" dirty="0">
                <a:solidFill>
                  <a:srgbClr val="C00000"/>
                </a:solidFill>
              </a:rPr>
              <a:t>辅助软件开发和运维</a:t>
            </a:r>
            <a:r>
              <a:rPr lang="zh-CN" altLang="zh-CN" sz="2400" dirty="0"/>
              <a:t>，帮助开发人员完成软件开发和维护工作的一类软件</a:t>
            </a:r>
            <a:endParaRPr lang="en-US" altLang="zh-CN" sz="2400" dirty="0"/>
          </a:p>
          <a:p>
            <a:pPr lvl="1"/>
            <a:r>
              <a:rPr lang="zh-CN" altLang="en-US" sz="2400" dirty="0"/>
              <a:t>示例：</a:t>
            </a:r>
            <a:r>
              <a:rPr lang="en-US" altLang="zh-CN" sz="2400" dirty="0"/>
              <a:t>SonarQube</a:t>
            </a:r>
            <a:r>
              <a:rPr lang="zh-CN" altLang="en-US" sz="2400" dirty="0"/>
              <a:t>、</a:t>
            </a:r>
            <a:r>
              <a:rPr lang="en-US" altLang="zh-CN" sz="2400" dirty="0"/>
              <a:t>Visual Studio</a:t>
            </a:r>
            <a:r>
              <a:rPr lang="zh-CN" altLang="en-US" sz="2400" dirty="0"/>
              <a:t>、</a:t>
            </a:r>
            <a:r>
              <a:rPr lang="en-US" altLang="zh-CN" sz="2400" dirty="0"/>
              <a:t>Eclipse</a:t>
            </a:r>
            <a:r>
              <a:rPr lang="zh-CN" altLang="en-US" sz="2400" dirty="0"/>
              <a:t>等</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软件的分类</a:t>
            </a:r>
          </a:p>
        </p:txBody>
      </p:sp>
      <p:graphicFrame>
        <p:nvGraphicFramePr>
          <p:cNvPr id="4" name="表格 3"/>
          <p:cNvGraphicFramePr>
            <a:graphicFrameLocks noGrp="1"/>
          </p:cNvGraphicFramePr>
          <p:nvPr/>
        </p:nvGraphicFramePr>
        <p:xfrm>
          <a:off x="406574" y="1160748"/>
          <a:ext cx="11258099" cy="4700789"/>
        </p:xfrm>
        <a:graphic>
          <a:graphicData uri="http://schemas.openxmlformats.org/drawingml/2006/table">
            <a:tbl>
              <a:tblPr firstRow="1" firstCol="1" bandRow="1">
                <a:tableStyleId>{5A111915-BE36-4E01-A7E5-04B1672EAD32}</a:tableStyleId>
              </a:tblPr>
              <a:tblGrid>
                <a:gridCol w="1748059"/>
                <a:gridCol w="2176377"/>
                <a:gridCol w="3815197"/>
                <a:gridCol w="3518466"/>
              </a:tblGrid>
              <a:tr h="377446">
                <a:tc>
                  <a:txBody>
                    <a:bodyPr/>
                    <a:lstStyle/>
                    <a:p>
                      <a:pPr algn="ctr"/>
                      <a:r>
                        <a:rPr lang="zh-CN" sz="2800" kern="100">
                          <a:effectLst/>
                        </a:rPr>
                        <a:t>类别</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800" kern="100">
                          <a:effectLst/>
                        </a:rPr>
                        <a:t>服务对象</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800" kern="100">
                          <a:effectLst/>
                        </a:rPr>
                        <a:t>软件的功能</a:t>
                      </a:r>
                      <a:endParaRPr lang="zh-CN" sz="2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800" kern="100" dirty="0">
                          <a:effectLst/>
                        </a:rPr>
                        <a:t>发挥的作用</a:t>
                      </a:r>
                      <a:endParaRPr lang="zh-CN" sz="2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1509785">
                <a:tc>
                  <a:txBody>
                    <a:bodyPr/>
                    <a:lstStyle/>
                    <a:p>
                      <a:pPr algn="ctr"/>
                      <a:r>
                        <a:rPr lang="zh-CN" sz="2400" kern="100" dirty="0">
                          <a:solidFill>
                            <a:srgbClr val="C00000"/>
                          </a:solidFill>
                          <a:effectLst/>
                        </a:rPr>
                        <a:t>应用软件</a:t>
                      </a:r>
                      <a:endParaRPr lang="zh-CN" sz="24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400" kern="100">
                          <a:effectLst/>
                        </a:rPr>
                        <a:t>行业和领域应用的用户</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400" kern="100" dirty="0">
                          <a:effectLst/>
                        </a:rPr>
                        <a:t>为特定行业和领域问题解决提供基于软件解决方案，创新应用领域的问题解决模式</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400" kern="100">
                          <a:effectLst/>
                        </a:rPr>
                        <a:t>提供更为便捷、快速、高效的服务 </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1382142">
                <a:tc>
                  <a:txBody>
                    <a:bodyPr/>
                    <a:lstStyle/>
                    <a:p>
                      <a:pPr algn="ctr"/>
                      <a:r>
                        <a:rPr lang="zh-CN" sz="2400" kern="100" dirty="0">
                          <a:solidFill>
                            <a:srgbClr val="C00000"/>
                          </a:solidFill>
                          <a:effectLst/>
                        </a:rPr>
                        <a:t>系统软件</a:t>
                      </a:r>
                      <a:endParaRPr lang="zh-CN" sz="24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400" kern="100">
                          <a:effectLst/>
                        </a:rPr>
                        <a:t>各类应用软件</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400" kern="100">
                          <a:effectLst/>
                        </a:rPr>
                        <a:t>为应用软件运行和维护提供基础设施和服务，如加载、通讯、互操作、管理等</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400" kern="100">
                          <a:effectLst/>
                        </a:rPr>
                        <a:t>作为应用软件的运行环境</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r h="1382142">
                <a:tc>
                  <a:txBody>
                    <a:bodyPr/>
                    <a:lstStyle/>
                    <a:p>
                      <a:pPr algn="ctr"/>
                      <a:r>
                        <a:rPr lang="zh-CN" sz="2400" kern="100" dirty="0">
                          <a:solidFill>
                            <a:srgbClr val="C00000"/>
                          </a:solidFill>
                          <a:effectLst/>
                        </a:rPr>
                        <a:t>支撑软件</a:t>
                      </a:r>
                      <a:endParaRPr lang="zh-CN" sz="24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400" kern="100">
                          <a:effectLst/>
                        </a:rPr>
                        <a:t>软件开发者和维护者</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400" kern="100">
                          <a:effectLst/>
                        </a:rPr>
                        <a:t>为软件系统的开发和维护提供自动和半自动的支持</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zh-CN" sz="2400" kern="100" dirty="0">
                          <a:effectLst/>
                        </a:rPr>
                        <a:t>提高软件开发效率和质量</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r>
            </a:tbl>
          </a:graphicData>
        </a:graphic>
      </p:graphicFrame>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50590" y="8620"/>
            <a:ext cx="10909212" cy="707886"/>
          </a:xfrm>
        </p:spPr>
        <p:txBody>
          <a:bodyPr/>
          <a:lstStyle/>
          <a:p>
            <a:r>
              <a:rPr lang="zh-CN" altLang="en-US" dirty="0"/>
              <a:t>内容</a:t>
            </a:r>
          </a:p>
        </p:txBody>
      </p:sp>
      <p:sp>
        <p:nvSpPr>
          <p:cNvPr id="2" name="内容占位符 1"/>
          <p:cNvSpPr>
            <a:spLocks noGrp="1"/>
          </p:cNvSpPr>
          <p:nvPr>
            <p:ph idx="1"/>
          </p:nvPr>
        </p:nvSpPr>
        <p:spPr>
          <a:xfrm>
            <a:off x="539750" y="1125538"/>
            <a:ext cx="10920052" cy="5040312"/>
          </a:xfrm>
        </p:spPr>
        <p:txBody>
          <a:bodyPr/>
          <a:lstStyle/>
          <a:p>
            <a:pPr marL="514350" indent="-514350">
              <a:buFont typeface="+mj-lt"/>
              <a:buAutoNum type="arabicPeriod"/>
            </a:pPr>
            <a:r>
              <a:rPr lang="zh-CN" altLang="en-US" dirty="0">
                <a:solidFill>
                  <a:schemeClr val="bg1">
                    <a:lumMod val="75000"/>
                  </a:schemeClr>
                </a:solidFill>
              </a:rPr>
              <a:t>软件</a:t>
            </a:r>
            <a:endParaRPr lang="en-US" altLang="zh-CN" dirty="0">
              <a:solidFill>
                <a:schemeClr val="bg1">
                  <a:lumMod val="75000"/>
                </a:schemeClr>
              </a:solidFill>
            </a:endParaRPr>
          </a:p>
          <a:p>
            <a:pPr lvl="1"/>
            <a:r>
              <a:rPr lang="zh-CN" altLang="en-US" dirty="0">
                <a:solidFill>
                  <a:schemeClr val="bg1">
                    <a:lumMod val="75000"/>
                  </a:schemeClr>
                </a:solidFill>
              </a:rPr>
              <a:t>软件的概念、特点、组成及生命周期</a:t>
            </a:r>
            <a:endParaRPr lang="en-US" altLang="zh-CN" dirty="0">
              <a:solidFill>
                <a:schemeClr val="bg1">
                  <a:lumMod val="75000"/>
                </a:schemeClr>
              </a:solidFill>
            </a:endParaRPr>
          </a:p>
          <a:p>
            <a:pPr marL="514350" indent="-514350">
              <a:buFont typeface="+mj-lt"/>
              <a:buAutoNum type="arabicPeriod"/>
            </a:pPr>
            <a:r>
              <a:rPr lang="zh-CN" altLang="en-US" dirty="0">
                <a:solidFill>
                  <a:srgbClr val="C00000"/>
                </a:solidFill>
              </a:rPr>
              <a:t>开源软件</a:t>
            </a:r>
            <a:endParaRPr lang="en-US" altLang="zh-CN" dirty="0">
              <a:solidFill>
                <a:srgbClr val="C00000"/>
              </a:solidFill>
            </a:endParaRPr>
          </a:p>
          <a:p>
            <a:pPr lvl="1"/>
            <a:r>
              <a:rPr lang="zh-CN" altLang="zh-CN" dirty="0">
                <a:solidFill>
                  <a:srgbClr val="C00000"/>
                </a:solidFill>
              </a:rPr>
              <a:t>开源软件实践</a:t>
            </a:r>
            <a:r>
              <a:rPr lang="zh-CN" altLang="en-US" dirty="0">
                <a:solidFill>
                  <a:srgbClr val="C00000"/>
                </a:solidFill>
              </a:rPr>
              <a:t>，托管平台和社区，开源许可证</a:t>
            </a:r>
            <a:endParaRPr lang="en-US" altLang="zh-CN" dirty="0">
              <a:solidFill>
                <a:srgbClr val="C00000"/>
              </a:solidFill>
            </a:endParaRPr>
          </a:p>
          <a:p>
            <a:pPr marL="514350" indent="-514350">
              <a:buFont typeface="+mj-lt"/>
              <a:buAutoNum type="arabicPeriod"/>
            </a:pPr>
            <a:r>
              <a:rPr lang="zh-CN" altLang="en-US" dirty="0"/>
              <a:t>软件质量</a:t>
            </a:r>
            <a:endParaRPr lang="en-US" altLang="zh-CN" dirty="0"/>
          </a:p>
          <a:p>
            <a:pPr lvl="1"/>
            <a:r>
              <a:rPr lang="zh-CN" altLang="en-US" dirty="0"/>
              <a:t>软件质量要素及模型</a:t>
            </a:r>
            <a:endParaRPr lang="en-US" altLang="zh-CN" dirty="0"/>
          </a:p>
          <a:p>
            <a:pPr marL="514350" indent="-514350">
              <a:buFont typeface="+mj-lt"/>
              <a:buAutoNum type="arabicPeriod"/>
            </a:pPr>
            <a:r>
              <a:rPr lang="zh-CN" altLang="en-US" dirty="0"/>
              <a:t>当前软件特征的变化</a:t>
            </a:r>
            <a:endParaRPr lang="en-US" altLang="zh-CN" dirty="0"/>
          </a:p>
          <a:p>
            <a:pPr lvl="1"/>
            <a:r>
              <a:rPr lang="zh-CN" altLang="en-US" dirty="0"/>
              <a:t>地位、运行环境、形态、复杂性</a:t>
            </a:r>
            <a:endParaRPr lang="en-US" altLang="zh-CN" dirty="0"/>
          </a:p>
        </p:txBody>
      </p:sp>
      <p:sp>
        <p:nvSpPr>
          <p:cNvPr id="4" name="灯片编号占位符 3"/>
          <p:cNvSpPr>
            <a:spLocks noGrp="1"/>
          </p:cNvSpPr>
          <p:nvPr>
            <p:ph type="sldNum" sz="quarter" idx="4294967295"/>
          </p:nvPr>
        </p:nvSpPr>
        <p:spPr>
          <a:xfrm>
            <a:off x="11356975" y="6408738"/>
            <a:ext cx="833438" cy="365125"/>
          </a:xfrm>
        </p:spPr>
        <p:txBody>
          <a:bodyPr/>
          <a:lstStyle/>
          <a:p>
            <a:r>
              <a:rPr lang="zh-CN" altLang="en-US"/>
              <a:t>*</a:t>
            </a:r>
          </a:p>
        </p:txBody>
      </p:sp>
      <p:pic>
        <p:nvPicPr>
          <p:cNvPr id="7" name="Picture 2" descr="C:\Program Files\Microsoft Office\MEDIA\CAGCAT10\j0233018.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67514" y="2368330"/>
            <a:ext cx="2088232" cy="21213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2.1 </a:t>
            </a:r>
            <a:r>
              <a:rPr lang="zh-CN" altLang="en-US" dirty="0"/>
              <a:t>闭源软件</a:t>
            </a:r>
          </a:p>
        </p:txBody>
      </p:sp>
      <p:sp>
        <p:nvSpPr>
          <p:cNvPr id="3" name="内容占位符 2"/>
          <p:cNvSpPr>
            <a:spLocks noGrp="1"/>
          </p:cNvSpPr>
          <p:nvPr>
            <p:ph idx="1"/>
          </p:nvPr>
        </p:nvSpPr>
        <p:spPr>
          <a:xfrm>
            <a:off x="539750" y="1125538"/>
            <a:ext cx="10920052" cy="5040312"/>
          </a:xfrm>
        </p:spPr>
        <p:txBody>
          <a:bodyPr/>
          <a:lstStyle/>
          <a:p>
            <a:r>
              <a:rPr lang="zh-CN" altLang="en-US" dirty="0"/>
              <a:t>何为闭源软件</a:t>
            </a:r>
            <a:endParaRPr lang="en-US" altLang="zh-CN" dirty="0"/>
          </a:p>
          <a:p>
            <a:pPr lvl="1"/>
            <a:r>
              <a:rPr lang="zh-CN" altLang="en-US" b="1" dirty="0">
                <a:solidFill>
                  <a:srgbClr val="C00000"/>
                </a:solidFill>
              </a:rPr>
              <a:t>软件代码</a:t>
            </a:r>
            <a:r>
              <a:rPr lang="zh-CN" altLang="zh-CN" b="1" dirty="0">
                <a:solidFill>
                  <a:srgbClr val="C00000"/>
                </a:solidFill>
              </a:rPr>
              <a:t>不对用户开放</a:t>
            </a:r>
            <a:r>
              <a:rPr lang="zh-CN" altLang="en-US" b="1" dirty="0">
                <a:solidFill>
                  <a:srgbClr val="C00000"/>
                </a:solidFill>
              </a:rPr>
              <a:t>的一类软件，购买软件时只提供可运行软件或服务，没有提供源代码</a:t>
            </a:r>
            <a:endParaRPr lang="en-US" altLang="zh-CN" b="1" dirty="0">
              <a:solidFill>
                <a:srgbClr val="C00000"/>
              </a:solidFill>
            </a:endParaRPr>
          </a:p>
          <a:p>
            <a:pPr lvl="1"/>
            <a:r>
              <a:rPr lang="zh-CN" altLang="en-US" dirty="0"/>
              <a:t>以</a:t>
            </a:r>
            <a:r>
              <a:rPr lang="zh-CN" altLang="zh-CN" dirty="0"/>
              <a:t>许可证（</a:t>
            </a:r>
            <a:r>
              <a:rPr lang="en-US" altLang="zh-CN" dirty="0"/>
              <a:t>License</a:t>
            </a:r>
            <a:r>
              <a:rPr lang="zh-CN" altLang="zh-CN" dirty="0"/>
              <a:t>）的方式授权用户使用</a:t>
            </a:r>
            <a:r>
              <a:rPr lang="zh-CN" altLang="en-US" dirty="0"/>
              <a:t>软件</a:t>
            </a:r>
            <a:endParaRPr lang="en-US" altLang="zh-CN" dirty="0"/>
          </a:p>
          <a:p>
            <a:r>
              <a:rPr lang="zh-CN" altLang="en-US" dirty="0"/>
              <a:t>闭源软件带来的问题</a:t>
            </a:r>
            <a:endParaRPr lang="en-US" altLang="zh-CN" dirty="0"/>
          </a:p>
          <a:p>
            <a:pPr lvl="1"/>
            <a:r>
              <a:rPr lang="zh-CN" altLang="en-US" dirty="0"/>
              <a:t>无法</a:t>
            </a:r>
            <a:r>
              <a:rPr lang="zh-CN" altLang="zh-CN" dirty="0"/>
              <a:t>掌握软件内部实现情况（如是否存在安全漏洞和恶意代码），也无法对软件进行修改和完善，</a:t>
            </a:r>
            <a:r>
              <a:rPr lang="zh-CN" altLang="en-US" dirty="0"/>
              <a:t>极大</a:t>
            </a:r>
            <a:r>
              <a:rPr lang="zh-CN" altLang="zh-CN" dirty="0"/>
              <a:t>影响了开发者的创新自由</a:t>
            </a:r>
            <a:endParaRPr lang="en-US" altLang="zh-CN" dirty="0"/>
          </a:p>
          <a:p>
            <a:r>
              <a:rPr lang="zh-CN" altLang="en-US" dirty="0"/>
              <a:t>示例</a:t>
            </a:r>
            <a:endParaRPr lang="en-US" altLang="zh-CN" dirty="0"/>
          </a:p>
          <a:p>
            <a:pPr lvl="1"/>
            <a:r>
              <a:rPr lang="zh-CN" altLang="en-US" dirty="0"/>
              <a:t>微软的</a:t>
            </a:r>
            <a:r>
              <a:rPr lang="en-US" altLang="zh-CN" dirty="0"/>
              <a:t>Windows</a:t>
            </a:r>
            <a:r>
              <a:rPr lang="zh-CN" altLang="en-US" dirty="0"/>
              <a:t>、</a:t>
            </a:r>
            <a:r>
              <a:rPr lang="en-US" altLang="zh-CN" dirty="0"/>
              <a:t>Office</a:t>
            </a:r>
            <a:r>
              <a:rPr lang="zh-CN" altLang="en-US" dirty="0"/>
              <a:t>软件，</a:t>
            </a:r>
            <a:endParaRPr lang="en-US" altLang="zh-CN" dirty="0"/>
          </a:p>
          <a:p>
            <a:pPr lvl="1"/>
            <a:r>
              <a:rPr lang="zh-CN" altLang="en-US" dirty="0"/>
              <a:t>典型企业：</a:t>
            </a:r>
            <a:r>
              <a:rPr lang="zh-CN" altLang="zh-CN" dirty="0"/>
              <a:t>微软、</a:t>
            </a:r>
            <a:r>
              <a:rPr lang="en-US" altLang="zh-CN" dirty="0"/>
              <a:t>IBM</a:t>
            </a:r>
            <a:r>
              <a:rPr lang="zh-CN" altLang="zh-CN" dirty="0"/>
              <a:t>、</a:t>
            </a:r>
            <a:r>
              <a:rPr lang="en-US" altLang="zh-CN" dirty="0"/>
              <a:t>Oracle</a:t>
            </a:r>
            <a:r>
              <a:rPr lang="zh-CN" altLang="en-US" dirty="0"/>
              <a:t>等</a:t>
            </a:r>
          </a:p>
        </p:txBody>
      </p:sp>
      <p:pic>
        <p:nvPicPr>
          <p:cNvPr id="11" name="图片 10" descr="徽标, 公司名称&#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9322" y="4905164"/>
            <a:ext cx="2006856" cy="1537069"/>
          </a:xfrm>
          <a:prstGeom prst="rect">
            <a:avLst/>
          </a:prstGeom>
        </p:spPr>
      </p:pic>
      <p:pic>
        <p:nvPicPr>
          <p:cNvPr id="13" name="图片 12" descr="图形用户界面&#10;&#10;中度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558" y="4859419"/>
            <a:ext cx="2760340" cy="1582814"/>
          </a:xfrm>
          <a:prstGeom prst="rect">
            <a:avLst/>
          </a:prstGeom>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2.2 </a:t>
            </a:r>
            <a:r>
              <a:rPr lang="zh-CN" altLang="en-US" dirty="0"/>
              <a:t>开源软件</a:t>
            </a:r>
          </a:p>
        </p:txBody>
      </p:sp>
      <p:sp>
        <p:nvSpPr>
          <p:cNvPr id="3" name="内容占位符 2"/>
          <p:cNvSpPr>
            <a:spLocks noGrp="1"/>
          </p:cNvSpPr>
          <p:nvPr>
            <p:ph idx="1"/>
          </p:nvPr>
        </p:nvSpPr>
        <p:spPr>
          <a:xfrm>
            <a:off x="539750" y="1125538"/>
            <a:ext cx="10920052" cy="5040312"/>
          </a:xfrm>
        </p:spPr>
        <p:txBody>
          <a:bodyPr/>
          <a:lstStyle/>
          <a:p>
            <a:r>
              <a:rPr lang="zh-CN" altLang="en-US" dirty="0"/>
              <a:t>何为开源软件</a:t>
            </a:r>
            <a:endParaRPr lang="en-US" altLang="zh-CN" dirty="0"/>
          </a:p>
          <a:p>
            <a:pPr lvl="1"/>
            <a:r>
              <a:rPr lang="zh-CN" altLang="zh-CN" dirty="0"/>
              <a:t>一种源代码可以</a:t>
            </a:r>
            <a:r>
              <a:rPr lang="zh-CN" altLang="zh-CN" b="1" dirty="0">
                <a:solidFill>
                  <a:srgbClr val="C00000"/>
                </a:solidFill>
              </a:rPr>
              <a:t>自由获取和传播</a:t>
            </a:r>
            <a:r>
              <a:rPr lang="zh-CN" altLang="zh-CN" dirty="0"/>
              <a:t>的计算机软件，其拥有者通过开源许可证赋予被许可人对软件</a:t>
            </a:r>
            <a:r>
              <a:rPr lang="zh-CN" altLang="zh-CN" b="1" dirty="0">
                <a:solidFill>
                  <a:srgbClr val="C00000"/>
                </a:solidFill>
              </a:rPr>
              <a:t>进行使用、修改和传播</a:t>
            </a:r>
            <a:endParaRPr lang="en-US" altLang="zh-CN" b="1" dirty="0">
              <a:solidFill>
                <a:srgbClr val="C00000"/>
              </a:solidFill>
            </a:endParaRPr>
          </a:p>
          <a:p>
            <a:pPr lvl="1"/>
            <a:endParaRPr lang="en-US" altLang="zh-CN" dirty="0"/>
          </a:p>
          <a:p>
            <a:r>
              <a:rPr lang="zh-CN" altLang="en-US" dirty="0"/>
              <a:t>开源软件的好处</a:t>
            </a:r>
            <a:endParaRPr lang="en-US" altLang="zh-CN" dirty="0"/>
          </a:p>
          <a:p>
            <a:pPr lvl="1"/>
            <a:r>
              <a:rPr lang="zh-CN" altLang="en-US" dirty="0"/>
              <a:t>源代码可自由传播</a:t>
            </a:r>
            <a:endParaRPr lang="en-US" altLang="zh-CN" dirty="0"/>
          </a:p>
          <a:p>
            <a:pPr lvl="1"/>
            <a:r>
              <a:rPr lang="zh-CN" altLang="en-US" dirty="0"/>
              <a:t>激发创作者的热情</a:t>
            </a:r>
            <a:endParaRPr lang="en-US" altLang="zh-CN" dirty="0"/>
          </a:p>
          <a:p>
            <a:pPr lvl="1"/>
            <a:r>
              <a:rPr lang="zh-CN" altLang="en-US" dirty="0"/>
              <a:t>免费使用降低成本</a:t>
            </a:r>
          </a:p>
        </p:txBody>
      </p:sp>
      <p:pic>
        <p:nvPicPr>
          <p:cNvPr id="5" name="图片 4" descr="徽标, 公司名称&#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0249" y="2924945"/>
            <a:ext cx="4762500" cy="3096344"/>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5063561" y="2503593"/>
            <a:ext cx="1436172" cy="759711"/>
          </a:xfrm>
          <a:prstGeom prst="snip1Rect">
            <a:avLst/>
          </a:prstGeom>
          <a:ln>
            <a:solidFill>
              <a:schemeClr val="accent2">
                <a:shade val="95000"/>
                <a:satMod val="105000"/>
              </a:schemeClr>
            </a:solidFill>
          </a:ln>
        </p:spPr>
      </p:pic>
      <p:sp>
        <p:nvSpPr>
          <p:cNvPr id="3" name="标题 2"/>
          <p:cNvSpPr>
            <a:spLocks noGrp="1"/>
          </p:cNvSpPr>
          <p:nvPr>
            <p:ph type="title"/>
          </p:nvPr>
        </p:nvSpPr>
        <p:spPr/>
        <p:txBody>
          <a:bodyPr/>
          <a:lstStyle/>
          <a:p>
            <a:r>
              <a:rPr lang="zh-CN" altLang="en-US" dirty="0"/>
              <a:t>示例：开源软件</a:t>
            </a:r>
          </a:p>
        </p:txBody>
      </p:sp>
      <p:sp>
        <p:nvSpPr>
          <p:cNvPr id="7" name="内容占位符 6"/>
          <p:cNvSpPr>
            <a:spLocks noGrp="1"/>
          </p:cNvSpPr>
          <p:nvPr>
            <p:ph idx="1"/>
          </p:nvPr>
        </p:nvSpPr>
        <p:spPr>
          <a:xfrm>
            <a:off x="539750" y="1125538"/>
            <a:ext cx="4525601" cy="5040312"/>
          </a:xfrm>
        </p:spPr>
        <p:txBody>
          <a:bodyPr/>
          <a:lstStyle/>
          <a:p>
            <a:r>
              <a:rPr lang="en-US" altLang="zh-CN" sz="2400" dirty="0">
                <a:solidFill>
                  <a:srgbClr val="C00000"/>
                </a:solidFill>
              </a:rPr>
              <a:t>Linux, </a:t>
            </a:r>
            <a:r>
              <a:rPr lang="zh-CN" altLang="en-US" sz="2400" dirty="0">
                <a:solidFill>
                  <a:srgbClr val="C00000"/>
                </a:solidFill>
              </a:rPr>
              <a:t>Ubuntu</a:t>
            </a:r>
          </a:p>
          <a:p>
            <a:r>
              <a:rPr lang="en-US" altLang="zh-CN" sz="2400" dirty="0">
                <a:solidFill>
                  <a:srgbClr val="C00000"/>
                </a:solidFill>
              </a:rPr>
              <a:t>Eclipse </a:t>
            </a:r>
          </a:p>
          <a:p>
            <a:r>
              <a:rPr lang="en-US" altLang="zh-CN" sz="2400" dirty="0">
                <a:solidFill>
                  <a:srgbClr val="C00000"/>
                </a:solidFill>
              </a:rPr>
              <a:t>Apache, </a:t>
            </a:r>
            <a:r>
              <a:rPr lang="en-US" altLang="zh-CN" sz="2400" dirty="0" err="1">
                <a:solidFill>
                  <a:srgbClr val="C00000"/>
                </a:solidFill>
              </a:rPr>
              <a:t>Jboss</a:t>
            </a:r>
            <a:r>
              <a:rPr lang="en-US" altLang="zh-CN" sz="2400" dirty="0">
                <a:solidFill>
                  <a:srgbClr val="C00000"/>
                </a:solidFill>
              </a:rPr>
              <a:t>, Tomcat</a:t>
            </a:r>
          </a:p>
          <a:p>
            <a:r>
              <a:rPr lang="en-US" altLang="zh-CN" sz="2400" dirty="0">
                <a:solidFill>
                  <a:srgbClr val="C00000"/>
                </a:solidFill>
              </a:rPr>
              <a:t>Kubernetes(k8s)</a:t>
            </a:r>
          </a:p>
          <a:p>
            <a:r>
              <a:rPr lang="en-US" altLang="zh-CN" sz="2400" dirty="0">
                <a:solidFill>
                  <a:srgbClr val="C00000"/>
                </a:solidFill>
              </a:rPr>
              <a:t>MySQL</a:t>
            </a:r>
          </a:p>
          <a:p>
            <a:r>
              <a:rPr lang="en-US" altLang="zh-CN" sz="2400" dirty="0">
                <a:solidFill>
                  <a:srgbClr val="C00000"/>
                </a:solidFill>
              </a:rPr>
              <a:t>Firefox</a:t>
            </a:r>
          </a:p>
          <a:p>
            <a:r>
              <a:rPr lang="en-US" altLang="zh-CN" sz="2400" dirty="0" err="1">
                <a:solidFill>
                  <a:srgbClr val="C00000"/>
                </a:solidFill>
              </a:rPr>
              <a:t>Google:TensorFlow</a:t>
            </a:r>
            <a:endParaRPr lang="en-US" altLang="zh-CN" sz="2400" dirty="0">
              <a:solidFill>
                <a:srgbClr val="C00000"/>
              </a:solidFill>
            </a:endParaRPr>
          </a:p>
        </p:txBody>
      </p:sp>
      <p:pic>
        <p:nvPicPr>
          <p:cNvPr id="13" name="图片 12"/>
          <p:cNvPicPr>
            <a:picLocks noChangeAspect="1"/>
          </p:cNvPicPr>
          <p:nvPr/>
        </p:nvPicPr>
        <p:blipFill>
          <a:blip r:embed="rId3"/>
          <a:stretch>
            <a:fillRect/>
          </a:stretch>
        </p:blipFill>
        <p:spPr>
          <a:xfrm>
            <a:off x="8084795" y="2456892"/>
            <a:ext cx="1255821" cy="783474"/>
          </a:xfrm>
          <a:prstGeom prst="rect">
            <a:avLst/>
          </a:prstGeom>
          <a:ln>
            <a:solidFill>
              <a:schemeClr val="accent2">
                <a:shade val="95000"/>
                <a:satMod val="105000"/>
              </a:schemeClr>
            </a:solidFill>
          </a:ln>
        </p:spPr>
      </p:pic>
      <p:pic>
        <p:nvPicPr>
          <p:cNvPr id="8" name="内容占位符 5"/>
          <p:cNvPicPr>
            <a:picLocks noChangeAspect="1"/>
          </p:cNvPicPr>
          <p:nvPr/>
        </p:nvPicPr>
        <p:blipFill>
          <a:blip r:embed="rId4"/>
          <a:stretch>
            <a:fillRect/>
          </a:stretch>
        </p:blipFill>
        <p:spPr>
          <a:xfrm>
            <a:off x="5082561" y="1329180"/>
            <a:ext cx="1436172" cy="746158"/>
          </a:xfrm>
          <a:prstGeom prst="rect">
            <a:avLst/>
          </a:prstGeom>
          <a:ln>
            <a:solidFill>
              <a:schemeClr val="accent2">
                <a:shade val="95000"/>
                <a:satMod val="105000"/>
              </a:schemeClr>
            </a:solidFill>
          </a:ln>
        </p:spPr>
      </p:pic>
      <p:pic>
        <p:nvPicPr>
          <p:cNvPr id="9" name="图片 8"/>
          <p:cNvPicPr>
            <a:picLocks noChangeAspect="1"/>
          </p:cNvPicPr>
          <p:nvPr/>
        </p:nvPicPr>
        <p:blipFill>
          <a:blip r:embed="rId5"/>
          <a:stretch>
            <a:fillRect/>
          </a:stretch>
        </p:blipFill>
        <p:spPr>
          <a:xfrm>
            <a:off x="9583274" y="1551083"/>
            <a:ext cx="2295525" cy="2971800"/>
          </a:xfrm>
          <a:prstGeom prst="rect">
            <a:avLst/>
          </a:prstGeom>
          <a:ln>
            <a:solidFill>
              <a:schemeClr val="accent2">
                <a:shade val="95000"/>
                <a:satMod val="105000"/>
              </a:schemeClr>
            </a:solidFill>
          </a:ln>
        </p:spPr>
      </p:pic>
      <p:sp>
        <p:nvSpPr>
          <p:cNvPr id="10" name="文本框 9"/>
          <p:cNvSpPr txBox="1"/>
          <p:nvPr/>
        </p:nvSpPr>
        <p:spPr>
          <a:xfrm>
            <a:off x="9442148" y="920901"/>
            <a:ext cx="2305685" cy="460375"/>
          </a:xfrm>
          <a:prstGeom prst="rect">
            <a:avLst/>
          </a:prstGeom>
          <a:noFill/>
        </p:spPr>
        <p:txBody>
          <a:bodyPr wrap="square" rtlCol="0">
            <a:spAutoFit/>
          </a:bodyPr>
          <a:lstStyle/>
          <a:p>
            <a:pPr algn="ctr"/>
            <a:r>
              <a:rPr lang="en-US" altLang="zh-CN" dirty="0" err="1">
                <a:solidFill>
                  <a:srgbClr val="C00000"/>
                </a:solidFill>
                <a:ea typeface="微软雅黑" panose="020B0503020204020204" charset="-122"/>
                <a:cs typeface="Times New Roman" panose="02020603050405020304" pitchFamily="18" charset="0"/>
              </a:rPr>
              <a:t>Github</a:t>
            </a:r>
            <a:r>
              <a:rPr lang="zh-CN" altLang="en-US" dirty="0">
                <a:solidFill>
                  <a:srgbClr val="C00000"/>
                </a:solidFill>
                <a:ea typeface="微软雅黑" panose="020B0503020204020204" charset="-122"/>
                <a:cs typeface="Times New Roman" panose="02020603050405020304" pitchFamily="18" charset="0"/>
              </a:rPr>
              <a:t>上</a:t>
            </a:r>
            <a:r>
              <a:rPr lang="en-US" altLang="zh-CN" dirty="0">
                <a:solidFill>
                  <a:srgbClr val="C00000"/>
                </a:solidFill>
                <a:ea typeface="微软雅黑" panose="020B0503020204020204" charset="-122"/>
                <a:cs typeface="Times New Roman" panose="02020603050405020304" pitchFamily="18" charset="0"/>
              </a:rPr>
              <a:t>Linux</a:t>
            </a:r>
          </a:p>
        </p:txBody>
      </p:sp>
      <p:pic>
        <p:nvPicPr>
          <p:cNvPr id="14" name="图片 13"/>
          <p:cNvPicPr>
            <a:picLocks noChangeAspect="1"/>
          </p:cNvPicPr>
          <p:nvPr/>
        </p:nvPicPr>
        <p:blipFill>
          <a:blip r:embed="rId6"/>
          <a:stretch>
            <a:fillRect/>
          </a:stretch>
        </p:blipFill>
        <p:spPr>
          <a:xfrm>
            <a:off x="8067078" y="3691195"/>
            <a:ext cx="1255821" cy="825200"/>
          </a:xfrm>
          <a:prstGeom prst="rect">
            <a:avLst/>
          </a:prstGeom>
        </p:spPr>
      </p:pic>
      <p:pic>
        <p:nvPicPr>
          <p:cNvPr id="16" name="图片 15"/>
          <p:cNvPicPr>
            <a:picLocks noChangeAspect="1"/>
          </p:cNvPicPr>
          <p:nvPr/>
        </p:nvPicPr>
        <p:blipFill>
          <a:blip r:embed="rId7"/>
          <a:stretch>
            <a:fillRect/>
          </a:stretch>
        </p:blipFill>
        <p:spPr>
          <a:xfrm>
            <a:off x="6830542" y="1196752"/>
            <a:ext cx="993880" cy="1011351"/>
          </a:xfrm>
          <a:prstGeom prst="rect">
            <a:avLst/>
          </a:prstGeom>
        </p:spPr>
      </p:pic>
      <p:pic>
        <p:nvPicPr>
          <p:cNvPr id="17" name="图片 16"/>
          <p:cNvPicPr>
            <a:picLocks noChangeAspect="1"/>
          </p:cNvPicPr>
          <p:nvPr/>
        </p:nvPicPr>
        <p:blipFill>
          <a:blip r:embed="rId8"/>
          <a:stretch>
            <a:fillRect/>
          </a:stretch>
        </p:blipFill>
        <p:spPr>
          <a:xfrm>
            <a:off x="6787746" y="2532866"/>
            <a:ext cx="1054391" cy="730437"/>
          </a:xfrm>
          <a:prstGeom prst="rect">
            <a:avLst/>
          </a:prstGeom>
          <a:ln>
            <a:solidFill>
              <a:schemeClr val="accent2">
                <a:shade val="95000"/>
                <a:satMod val="105000"/>
              </a:schemeClr>
            </a:solidFill>
          </a:ln>
        </p:spPr>
      </p:pic>
      <p:sp>
        <p:nvSpPr>
          <p:cNvPr id="18" name="文本框 17"/>
          <p:cNvSpPr txBox="1"/>
          <p:nvPr/>
        </p:nvSpPr>
        <p:spPr>
          <a:xfrm>
            <a:off x="502982" y="4571137"/>
            <a:ext cx="11388739" cy="1302921"/>
          </a:xfrm>
          <a:prstGeom prst="rect">
            <a:avLst/>
          </a:prstGeom>
          <a:noFill/>
          <a:ln>
            <a:solidFill>
              <a:schemeClr val="accent2">
                <a:shade val="95000"/>
                <a:satMod val="105000"/>
              </a:schemeClr>
            </a:solidFill>
          </a:ln>
        </p:spPr>
        <p:txBody>
          <a:bodyPr wrap="square" rtlCol="0">
            <a:spAutoFit/>
          </a:bodyPr>
          <a:lstStyle/>
          <a:p>
            <a:pPr marL="365760" indent="-255905" fontAlgn="auto">
              <a:spcBef>
                <a:spcPts val="400"/>
              </a:spcBef>
              <a:spcAft>
                <a:spcPts val="0"/>
              </a:spcAft>
              <a:buClr>
                <a:schemeClr val="accent1"/>
              </a:buClr>
              <a:buFont typeface="Wingdings 3" panose="05040102010807070707"/>
              <a:buChar char=""/>
            </a:pPr>
            <a:r>
              <a:rPr lang="en-US" altLang="zh-CN" dirty="0">
                <a:solidFill>
                  <a:schemeClr val="accent5">
                    <a:lumMod val="50000"/>
                  </a:schemeClr>
                </a:solidFill>
                <a:latin typeface="微软雅黑" panose="020B0503020204020204" charset="-122"/>
                <a:ea typeface="微软雅黑" panose="020B0503020204020204" charset="-122"/>
              </a:rPr>
              <a:t>Apollo Auto, </a:t>
            </a:r>
            <a:r>
              <a:rPr lang="en-US" altLang="zh-CN" dirty="0" err="1">
                <a:solidFill>
                  <a:schemeClr val="accent5">
                    <a:lumMod val="50000"/>
                  </a:schemeClr>
                </a:solidFill>
                <a:latin typeface="微软雅黑" panose="020B0503020204020204" charset="-122"/>
                <a:ea typeface="微软雅黑" panose="020B0503020204020204" charset="-122"/>
              </a:rPr>
              <a:t>百度推出的自动驾驶开放平台和灵活架构</a:t>
            </a:r>
            <a:endParaRPr lang="en-US" altLang="zh-CN" dirty="0">
              <a:solidFill>
                <a:schemeClr val="accent5">
                  <a:lumMod val="50000"/>
                </a:schemeClr>
              </a:solidFill>
              <a:latin typeface="微软雅黑" panose="020B0503020204020204" charset="-122"/>
              <a:ea typeface="微软雅黑" panose="020B0503020204020204" charset="-122"/>
            </a:endParaRPr>
          </a:p>
          <a:p>
            <a:pPr marL="365760" indent="-255905" fontAlgn="auto">
              <a:spcBef>
                <a:spcPts val="400"/>
              </a:spcBef>
              <a:spcAft>
                <a:spcPts val="0"/>
              </a:spcAft>
              <a:buClr>
                <a:schemeClr val="accent1"/>
              </a:buClr>
              <a:buFont typeface="Wingdings 3" panose="05040102010807070707"/>
              <a:buChar char=""/>
            </a:pPr>
            <a:r>
              <a:rPr lang="en-US" altLang="zh-CN" dirty="0">
                <a:solidFill>
                  <a:schemeClr val="accent5">
                    <a:lumMod val="50000"/>
                  </a:schemeClr>
                </a:solidFill>
                <a:latin typeface="微软雅黑" panose="020B0503020204020204" charset="-122"/>
                <a:ea typeface="微软雅黑" panose="020B0503020204020204" charset="-122"/>
                <a:sym typeface="+mn-ea"/>
              </a:rPr>
              <a:t>ONAP,  </a:t>
            </a:r>
            <a:r>
              <a:rPr lang="en-US" altLang="zh-CN" dirty="0">
                <a:solidFill>
                  <a:schemeClr val="accent5">
                    <a:lumMod val="50000"/>
                  </a:schemeClr>
                </a:solidFill>
                <a:latin typeface="微软雅黑" panose="020B0503020204020204" charset="-122"/>
                <a:ea typeface="微软雅黑" panose="020B0503020204020204" charset="-122"/>
              </a:rPr>
              <a:t>AT＆T </a:t>
            </a:r>
            <a:r>
              <a:rPr lang="en-US" altLang="zh-CN" dirty="0" err="1">
                <a:solidFill>
                  <a:schemeClr val="accent5">
                    <a:lumMod val="50000"/>
                  </a:schemeClr>
                </a:solidFill>
                <a:latin typeface="微软雅黑" panose="020B0503020204020204" charset="-122"/>
                <a:ea typeface="微软雅黑" panose="020B0503020204020204" charset="-122"/>
              </a:rPr>
              <a:t>创建的开放网络自动化平台</a:t>
            </a:r>
            <a:endParaRPr lang="en-US" altLang="zh-CN" dirty="0">
              <a:solidFill>
                <a:schemeClr val="accent5">
                  <a:lumMod val="50000"/>
                </a:schemeClr>
              </a:solidFill>
              <a:latin typeface="微软雅黑" panose="020B0503020204020204" charset="-122"/>
              <a:ea typeface="微软雅黑" panose="020B0503020204020204" charset="-122"/>
            </a:endParaRPr>
          </a:p>
          <a:p>
            <a:pPr marL="365760" indent="-255905" fontAlgn="auto">
              <a:spcBef>
                <a:spcPts val="400"/>
              </a:spcBef>
              <a:spcAft>
                <a:spcPts val="0"/>
              </a:spcAft>
              <a:buClr>
                <a:schemeClr val="accent1"/>
              </a:buClr>
              <a:buFont typeface="Wingdings 3" panose="05040102010807070707"/>
              <a:buChar char=""/>
            </a:pPr>
            <a:r>
              <a:rPr lang="en-US" altLang="zh-CN" dirty="0">
                <a:solidFill>
                  <a:schemeClr val="accent5">
                    <a:lumMod val="50000"/>
                  </a:schemeClr>
                </a:solidFill>
                <a:latin typeface="微软雅黑" panose="020B0503020204020204" charset="-122"/>
                <a:ea typeface="微软雅黑" panose="020B0503020204020204" charset="-122"/>
              </a:rPr>
              <a:t>Monica,  </a:t>
            </a:r>
            <a:r>
              <a:rPr lang="en-US" altLang="zh-CN" dirty="0" err="1">
                <a:solidFill>
                  <a:schemeClr val="accent5">
                    <a:lumMod val="50000"/>
                  </a:schemeClr>
                </a:solidFill>
                <a:latin typeface="微软雅黑" panose="020B0503020204020204" charset="-122"/>
                <a:ea typeface="微软雅黑" panose="020B0503020204020204" charset="-122"/>
              </a:rPr>
              <a:t>管理个人交际关系的开源软件</a:t>
            </a:r>
            <a:r>
              <a:rPr lang="en-US" altLang="zh-CN" dirty="0">
                <a:solidFill>
                  <a:schemeClr val="accent5">
                    <a:lumMod val="50000"/>
                  </a:schemeClr>
                </a:solidFill>
                <a:latin typeface="微软雅黑" panose="020B0503020204020204" charset="-122"/>
                <a:ea typeface="微软雅黑" panose="020B0503020204020204" charset="-122"/>
              </a:rPr>
              <a:t> ….</a:t>
            </a:r>
          </a:p>
        </p:txBody>
      </p:sp>
      <p:pic>
        <p:nvPicPr>
          <p:cNvPr id="19" name="图片 18"/>
          <p:cNvPicPr>
            <a:picLocks noChangeAspect="1"/>
          </p:cNvPicPr>
          <p:nvPr/>
        </p:nvPicPr>
        <p:blipFill>
          <a:blip r:embed="rId9"/>
          <a:stretch>
            <a:fillRect/>
          </a:stretch>
        </p:blipFill>
        <p:spPr>
          <a:xfrm>
            <a:off x="8039422" y="1269934"/>
            <a:ext cx="1317235" cy="825200"/>
          </a:xfrm>
          <a:prstGeom prst="rect">
            <a:avLst/>
          </a:prstGeom>
        </p:spPr>
      </p:pic>
      <p:pic>
        <p:nvPicPr>
          <p:cNvPr id="20" name="图片 19"/>
          <p:cNvPicPr>
            <a:picLocks noChangeAspect="1"/>
          </p:cNvPicPr>
          <p:nvPr/>
        </p:nvPicPr>
        <p:blipFill>
          <a:blip r:embed="rId10"/>
          <a:stretch>
            <a:fillRect/>
          </a:stretch>
        </p:blipFill>
        <p:spPr>
          <a:xfrm>
            <a:off x="6824203" y="3668961"/>
            <a:ext cx="1000217" cy="853921"/>
          </a:xfrm>
          <a:prstGeom prst="rect">
            <a:avLst/>
          </a:prstGeom>
          <a:ln>
            <a:solidFill>
              <a:schemeClr val="accent2">
                <a:shade val="95000"/>
                <a:satMod val="105000"/>
              </a:schemeClr>
            </a:solidFill>
          </a:ln>
        </p:spPr>
      </p:pic>
      <p:pic>
        <p:nvPicPr>
          <p:cNvPr id="6" name="图片 5" descr="图标&#10;&#10;描述已自动生成"/>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38112" y="3622284"/>
            <a:ext cx="1436172" cy="930261"/>
          </a:xfrm>
          <a:prstGeom prst="rect">
            <a:avLst/>
          </a:prstGeom>
        </p:spPr>
      </p:pic>
      <p:pic>
        <p:nvPicPr>
          <p:cNvPr id="21" name="图片 20"/>
          <p:cNvPicPr>
            <a:picLocks noChangeAspect="1"/>
          </p:cNvPicPr>
          <p:nvPr/>
        </p:nvPicPr>
        <p:blipFill>
          <a:blip r:embed="rId12"/>
          <a:stretch>
            <a:fillRect/>
          </a:stretch>
        </p:blipFill>
        <p:spPr>
          <a:xfrm>
            <a:off x="11315786" y="6054906"/>
            <a:ext cx="788293" cy="759940"/>
          </a:xfrm>
          <a:prstGeom prst="rect">
            <a:avLst/>
          </a:prstGeom>
        </p:spPr>
      </p:pic>
      <p:sp>
        <p:nvSpPr>
          <p:cNvPr id="22" name="矩形 21"/>
          <p:cNvSpPr/>
          <p:nvPr/>
        </p:nvSpPr>
        <p:spPr>
          <a:xfrm>
            <a:off x="0" y="6054906"/>
            <a:ext cx="11243778" cy="789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solidFill>
                  <a:srgbClr val="C00000"/>
                </a:solidFill>
              </a:rPr>
              <a:t>你还能举出哪些开源软件？</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开源软件正逐步替代闭源软件</a:t>
            </a:r>
          </a:p>
        </p:txBody>
      </p:sp>
      <p:sp>
        <p:nvSpPr>
          <p:cNvPr id="3" name="内容占位符 2"/>
          <p:cNvSpPr>
            <a:spLocks noGrp="1"/>
          </p:cNvSpPr>
          <p:nvPr>
            <p:ph idx="1"/>
          </p:nvPr>
        </p:nvSpPr>
        <p:spPr>
          <a:xfrm>
            <a:off x="539750" y="1125538"/>
            <a:ext cx="10920052" cy="5040312"/>
          </a:xfrm>
        </p:spPr>
        <p:txBody>
          <a:bodyPr/>
          <a:lstStyle/>
          <a:p>
            <a:r>
              <a:rPr lang="zh-CN" altLang="zh-CN" dirty="0"/>
              <a:t>服务器操作系统领域</a:t>
            </a:r>
            <a:endParaRPr lang="en-US" altLang="zh-CN" dirty="0"/>
          </a:p>
          <a:p>
            <a:pPr lvl="1"/>
            <a:r>
              <a:rPr lang="en-US" altLang="zh-CN" dirty="0"/>
              <a:t>Linux</a:t>
            </a:r>
            <a:r>
              <a:rPr lang="zh-CN" altLang="zh-CN" dirty="0"/>
              <a:t>、</a:t>
            </a:r>
            <a:r>
              <a:rPr lang="en-US" altLang="zh-CN" dirty="0"/>
              <a:t>FreeBSD</a:t>
            </a:r>
            <a:r>
              <a:rPr lang="zh-CN" altLang="zh-CN" dirty="0"/>
              <a:t>为内核的操作系统逐步替代</a:t>
            </a:r>
            <a:r>
              <a:rPr lang="en-US" altLang="zh-CN" dirty="0"/>
              <a:t>Unix</a:t>
            </a:r>
          </a:p>
          <a:p>
            <a:r>
              <a:rPr lang="zh-CN" altLang="zh-CN" dirty="0"/>
              <a:t>桌面操作系统领域</a:t>
            </a:r>
            <a:endParaRPr lang="en-US" altLang="zh-CN" dirty="0"/>
          </a:p>
          <a:p>
            <a:pPr lvl="1"/>
            <a:r>
              <a:rPr lang="en-US" altLang="zh-CN" dirty="0"/>
              <a:t>Linux</a:t>
            </a:r>
            <a:r>
              <a:rPr lang="zh-CN" altLang="zh-CN" dirty="0"/>
              <a:t>为核心的开源操作系统正</a:t>
            </a:r>
            <a:r>
              <a:rPr lang="zh-CN" altLang="en-US" dirty="0"/>
              <a:t>替代</a:t>
            </a:r>
            <a:r>
              <a:rPr lang="en-US" altLang="zh-CN" dirty="0"/>
              <a:t>Windows</a:t>
            </a:r>
            <a:r>
              <a:rPr lang="zh-CN" altLang="zh-CN" dirty="0"/>
              <a:t>操作系统</a:t>
            </a:r>
            <a:endParaRPr lang="en-US" altLang="zh-CN" dirty="0"/>
          </a:p>
          <a:p>
            <a:r>
              <a:rPr lang="zh-CN" altLang="zh-CN" dirty="0"/>
              <a:t>数据库领域</a:t>
            </a:r>
            <a:endParaRPr lang="en-US" altLang="zh-CN" dirty="0"/>
          </a:p>
          <a:p>
            <a:pPr lvl="1"/>
            <a:r>
              <a:rPr lang="en-US" altLang="zh-CN" dirty="0" err="1"/>
              <a:t>MySql</a:t>
            </a:r>
            <a:r>
              <a:rPr lang="zh-CN" altLang="zh-CN" dirty="0"/>
              <a:t>开源软件受到越来越多用户的青睐，逐步代替</a:t>
            </a:r>
            <a:r>
              <a:rPr lang="en-US" altLang="zh-CN" dirty="0"/>
              <a:t>Oracle</a:t>
            </a:r>
          </a:p>
          <a:p>
            <a:r>
              <a:rPr lang="zh-CN" altLang="zh-CN" dirty="0"/>
              <a:t>浏览器领域</a:t>
            </a:r>
            <a:endParaRPr lang="en-US" altLang="zh-CN" dirty="0"/>
          </a:p>
          <a:p>
            <a:pPr lvl="1"/>
            <a:r>
              <a:rPr lang="en-US" altLang="zh-CN" dirty="0"/>
              <a:t>Chrome</a:t>
            </a:r>
            <a:r>
              <a:rPr lang="zh-CN" altLang="zh-CN" dirty="0"/>
              <a:t>和</a:t>
            </a:r>
            <a:r>
              <a:rPr lang="en-US" altLang="zh-CN" dirty="0"/>
              <a:t> Firefox</a:t>
            </a:r>
            <a:r>
              <a:rPr lang="zh-CN" altLang="zh-CN" dirty="0"/>
              <a:t>开源软件拥有排名第二和第三的市场占有率</a:t>
            </a:r>
            <a:endParaRPr lang="en-US" altLang="zh-CN" dirty="0"/>
          </a:p>
          <a:p>
            <a:r>
              <a:rPr lang="zh-CN" altLang="zh-CN" dirty="0"/>
              <a:t>开发工具领域</a:t>
            </a:r>
            <a:endParaRPr lang="en-US" altLang="zh-CN" dirty="0"/>
          </a:p>
          <a:p>
            <a:pPr lvl="1"/>
            <a:r>
              <a:rPr lang="en-US" altLang="zh-CN" dirty="0"/>
              <a:t>Eclipse</a:t>
            </a:r>
            <a:r>
              <a:rPr lang="zh-CN" altLang="zh-CN" dirty="0"/>
              <a:t>的影响力日增，成为</a:t>
            </a:r>
            <a:r>
              <a:rPr lang="en-US" altLang="zh-CN" dirty="0"/>
              <a:t>Java </a:t>
            </a:r>
            <a:r>
              <a:rPr lang="zh-CN" altLang="zh-CN" dirty="0"/>
              <a:t>开发人员的首选集成开发环境</a:t>
            </a:r>
            <a:endParaRPr lang="zh-CN" altLang="en-US" dirty="0"/>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快速增长的开源软件数量</a:t>
            </a:r>
          </a:p>
        </p:txBody>
      </p:sp>
      <p:sp>
        <p:nvSpPr>
          <p:cNvPr id="3" name="内容占位符 2"/>
          <p:cNvSpPr>
            <a:spLocks noGrp="1"/>
          </p:cNvSpPr>
          <p:nvPr>
            <p:ph idx="1"/>
          </p:nvPr>
        </p:nvSpPr>
        <p:spPr>
          <a:xfrm>
            <a:off x="539750" y="1125538"/>
            <a:ext cx="10920052" cy="707886"/>
          </a:xfrm>
        </p:spPr>
        <p:txBody>
          <a:bodyPr/>
          <a:lstStyle/>
          <a:p>
            <a:r>
              <a:rPr lang="en-US" altLang="zh-CN" dirty="0" err="1"/>
              <a:t>Github</a:t>
            </a:r>
            <a:r>
              <a:rPr lang="zh-CN" altLang="en-US" dirty="0"/>
              <a:t>上的开源软件仓库</a:t>
            </a:r>
            <a:r>
              <a:rPr lang="en-US" altLang="zh-CN" dirty="0"/>
              <a:t>(www.github.com)</a:t>
            </a:r>
            <a:endParaRPr lang="zh-CN" altLang="en-US" dirty="0"/>
          </a:p>
        </p:txBody>
      </p:sp>
      <p:graphicFrame>
        <p:nvGraphicFramePr>
          <p:cNvPr id="4" name="图表 3"/>
          <p:cNvGraphicFramePr/>
          <p:nvPr/>
        </p:nvGraphicFramePr>
        <p:xfrm>
          <a:off x="550590" y="1952836"/>
          <a:ext cx="8676964" cy="4428492"/>
        </p:xfrm>
        <a:graphic>
          <a:graphicData uri="http://schemas.openxmlformats.org/drawingml/2006/chart">
            <c:chart xmlns:c="http://schemas.openxmlformats.org/drawingml/2006/chart" xmlns:r="http://schemas.openxmlformats.org/officeDocument/2006/relationships" r:id="rId2"/>
          </a:graphicData>
        </a:graphic>
      </p:graphicFrame>
      <p:sp>
        <p:nvSpPr>
          <p:cNvPr id="5" name="矩形 4"/>
          <p:cNvSpPr/>
          <p:nvPr/>
        </p:nvSpPr>
        <p:spPr>
          <a:xfrm>
            <a:off x="9623598" y="2096852"/>
            <a:ext cx="2268251" cy="3852428"/>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defTabSz="1828165" eaLnBrk="1" hangingPunct="1"/>
            <a:r>
              <a:rPr lang="en-US" altLang="zh-CN" sz="2800" dirty="0">
                <a:latin typeface="微软雅黑" panose="020B0503020204020204" charset="-122"/>
                <a:ea typeface="微软雅黑" panose="020B0503020204020204" charset="-122"/>
              </a:rPr>
              <a:t>2021</a:t>
            </a:r>
            <a:r>
              <a:rPr lang="zh-CN" altLang="en-US" sz="2800" dirty="0">
                <a:latin typeface="微软雅黑" panose="020B0503020204020204" charset="-122"/>
                <a:ea typeface="微软雅黑" panose="020B0503020204020204" charset="-122"/>
              </a:rPr>
              <a:t>年</a:t>
            </a:r>
            <a:r>
              <a:rPr lang="en-US" altLang="zh-CN" sz="2800" dirty="0" err="1">
                <a:latin typeface="微软雅黑" panose="020B0503020204020204" charset="-122"/>
                <a:ea typeface="微软雅黑" panose="020B0503020204020204" charset="-122"/>
              </a:rPr>
              <a:t>Github</a:t>
            </a:r>
            <a:r>
              <a:rPr lang="zh-CN" altLang="en-US" sz="2800" dirty="0">
                <a:latin typeface="微软雅黑" panose="020B0503020204020204" charset="-122"/>
                <a:ea typeface="微软雅黑" panose="020B0503020204020204" charset="-122"/>
              </a:rPr>
              <a:t>上有</a:t>
            </a:r>
            <a:r>
              <a:rPr lang="en-US" altLang="zh-CN" sz="2800" dirty="0">
                <a:latin typeface="微软雅黑" panose="020B0503020204020204" charset="-122"/>
                <a:ea typeface="微软雅黑" panose="020B0503020204020204" charset="-122"/>
              </a:rPr>
              <a:t>2</a:t>
            </a:r>
            <a:r>
              <a:rPr lang="zh-CN" altLang="en-US" sz="2800" dirty="0">
                <a:latin typeface="微软雅黑" panose="020B0503020204020204" charset="-122"/>
                <a:ea typeface="微软雅黑" panose="020B0503020204020204" charset="-122"/>
              </a:rPr>
              <a:t>亿多的开源软件仓库</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开源软件的推动者</a:t>
            </a:r>
          </a:p>
        </p:txBody>
      </p:sp>
      <p:sp>
        <p:nvSpPr>
          <p:cNvPr id="3" name="内容占位符 2"/>
          <p:cNvSpPr>
            <a:spLocks noGrp="1"/>
          </p:cNvSpPr>
          <p:nvPr>
            <p:ph idx="1"/>
          </p:nvPr>
        </p:nvSpPr>
        <p:spPr>
          <a:xfrm>
            <a:off x="539750" y="1125538"/>
            <a:ext cx="11496116" cy="5040312"/>
          </a:xfrm>
        </p:spPr>
        <p:txBody>
          <a:bodyPr/>
          <a:lstStyle/>
          <a:p>
            <a:r>
              <a:rPr lang="zh-CN" altLang="zh-CN" sz="2800" dirty="0"/>
              <a:t>政府组织</a:t>
            </a:r>
          </a:p>
          <a:p>
            <a:pPr lvl="1"/>
            <a:r>
              <a:rPr lang="en-US" altLang="zh-CN" sz="2400" dirty="0"/>
              <a:t>NASA</a:t>
            </a:r>
            <a:r>
              <a:rPr lang="zh-CN" altLang="en-US" sz="2400" dirty="0"/>
              <a:t>开源</a:t>
            </a:r>
            <a:r>
              <a:rPr lang="en-US" altLang="zh-CN" sz="2400" dirty="0"/>
              <a:t>200</a:t>
            </a:r>
            <a:r>
              <a:rPr lang="zh-CN" altLang="zh-CN" sz="2400" dirty="0"/>
              <a:t>多软件项目</a:t>
            </a:r>
            <a:r>
              <a:rPr lang="zh-CN" altLang="en-US" sz="2400" dirty="0"/>
              <a:t>，</a:t>
            </a:r>
            <a:r>
              <a:rPr lang="zh-CN" altLang="zh-CN" sz="2400" dirty="0"/>
              <a:t>美军鼓励采用开源软件</a:t>
            </a:r>
            <a:endParaRPr lang="en-US" altLang="zh-CN" sz="2400" dirty="0"/>
          </a:p>
          <a:p>
            <a:pPr lvl="1"/>
            <a:r>
              <a:rPr lang="zh-CN" altLang="en-US" sz="2400" dirty="0"/>
              <a:t>我国政府将开源列入十四五国民经济和社会发展五年规划纲要</a:t>
            </a:r>
            <a:endParaRPr lang="en-US" altLang="zh-CN" sz="2400" dirty="0"/>
          </a:p>
          <a:p>
            <a:r>
              <a:rPr lang="zh-CN" altLang="zh-CN" sz="2800" dirty="0"/>
              <a:t>开源组织</a:t>
            </a:r>
            <a:endParaRPr lang="en-US" altLang="zh-CN" sz="2800" dirty="0"/>
          </a:p>
          <a:p>
            <a:pPr lvl="1"/>
            <a:r>
              <a:rPr lang="en-US" altLang="zh-CN" sz="2400" dirty="0"/>
              <a:t>Apache</a:t>
            </a:r>
            <a:r>
              <a:rPr lang="zh-CN" altLang="zh-CN" sz="2400" dirty="0"/>
              <a:t>基金会</a:t>
            </a:r>
            <a:r>
              <a:rPr lang="zh-CN" altLang="en-US" sz="2400" dirty="0"/>
              <a:t>、</a:t>
            </a:r>
            <a:r>
              <a:rPr lang="en-US" altLang="zh-CN" sz="2400" dirty="0"/>
              <a:t>Linux </a:t>
            </a:r>
            <a:r>
              <a:rPr lang="zh-CN" altLang="zh-CN" sz="2400" dirty="0"/>
              <a:t>基金会</a:t>
            </a:r>
            <a:r>
              <a:rPr lang="zh-CN" altLang="en-US" sz="2400" dirty="0"/>
              <a:t>、</a:t>
            </a:r>
            <a:r>
              <a:rPr lang="en-US" altLang="zh-CN" sz="2400" dirty="0"/>
              <a:t>Eclipse</a:t>
            </a:r>
            <a:r>
              <a:rPr lang="zh-CN" altLang="zh-CN" sz="2400" dirty="0"/>
              <a:t>基金会</a:t>
            </a:r>
            <a:r>
              <a:rPr lang="zh-CN" altLang="en-US" sz="2400" dirty="0"/>
              <a:t>、</a:t>
            </a:r>
            <a:r>
              <a:rPr lang="en-US" altLang="zh-CN" sz="2400" dirty="0"/>
              <a:t>Open Source Initiative</a:t>
            </a:r>
          </a:p>
          <a:p>
            <a:r>
              <a:rPr lang="zh-CN" altLang="en-US" sz="2800" dirty="0"/>
              <a:t>企业</a:t>
            </a:r>
            <a:endParaRPr lang="en-US" altLang="zh-CN" sz="2800" dirty="0"/>
          </a:p>
          <a:p>
            <a:pPr lvl="1"/>
            <a:r>
              <a:rPr lang="en-US" altLang="zh-CN" sz="2400" dirty="0"/>
              <a:t>Google</a:t>
            </a:r>
            <a:r>
              <a:rPr lang="zh-CN" altLang="zh-CN" sz="2400" dirty="0"/>
              <a:t>、</a:t>
            </a:r>
            <a:r>
              <a:rPr lang="en-US" altLang="zh-CN" sz="2400" dirty="0"/>
              <a:t>Microsoft</a:t>
            </a:r>
            <a:r>
              <a:rPr lang="zh-CN" altLang="zh-CN" sz="2400" dirty="0"/>
              <a:t>、</a:t>
            </a:r>
            <a:r>
              <a:rPr lang="en-US" altLang="zh-CN" sz="2400" dirty="0"/>
              <a:t>IBM</a:t>
            </a:r>
            <a:r>
              <a:rPr lang="zh-CN" altLang="zh-CN" sz="2400" dirty="0"/>
              <a:t>、</a:t>
            </a:r>
            <a:r>
              <a:rPr lang="en-US" altLang="zh-CN" sz="2400" dirty="0"/>
              <a:t>Oracle</a:t>
            </a:r>
            <a:r>
              <a:rPr lang="zh-CN" altLang="zh-CN" sz="2400" dirty="0"/>
              <a:t>等国外企业以及华为、腾讯、阿里巴巴、百度、浪潮、联想等国内企业</a:t>
            </a:r>
            <a:endParaRPr lang="en-US" altLang="zh-CN" sz="2400" dirty="0"/>
          </a:p>
          <a:p>
            <a:r>
              <a:rPr lang="zh-CN" altLang="zh-CN" sz="2800" dirty="0"/>
              <a:t>个人开发者</a:t>
            </a:r>
            <a:endParaRPr lang="en-US" altLang="zh-CN" sz="2800" dirty="0"/>
          </a:p>
          <a:p>
            <a:pPr lvl="1"/>
            <a:r>
              <a:rPr lang="en-US" altLang="zh-CN" sz="2400" dirty="0"/>
              <a:t>Linus Torvalds</a:t>
            </a:r>
            <a:r>
              <a:rPr lang="zh-CN" altLang="en-US" sz="2400" dirty="0"/>
              <a:t>，</a:t>
            </a:r>
            <a:r>
              <a:rPr lang="en-US" altLang="zh-CN" sz="2400" dirty="0" err="1"/>
              <a:t>Github</a:t>
            </a:r>
            <a:r>
              <a:rPr lang="zh-CN" altLang="en-US" sz="2400" dirty="0"/>
              <a:t>上有</a:t>
            </a:r>
            <a:r>
              <a:rPr lang="en-US" altLang="zh-CN" sz="2400" dirty="0"/>
              <a:t>6500</a:t>
            </a:r>
            <a:r>
              <a:rPr lang="zh-CN" altLang="en-US" sz="2400" dirty="0"/>
              <a:t>多万的程序员</a:t>
            </a:r>
            <a:endParaRPr lang="zh-CN" altLang="zh-CN" sz="2400" dirty="0"/>
          </a:p>
          <a:p>
            <a:pPr lvl="1"/>
            <a:endParaRPr lang="zh-CN" altLang="zh-CN" sz="2400" dirty="0"/>
          </a:p>
          <a:p>
            <a:pPr lvl="1"/>
            <a:endParaRPr lang="zh-CN" altLang="en-US" sz="2400"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Apache</a:t>
            </a:r>
            <a:r>
              <a:rPr lang="zh-CN" altLang="zh-CN" dirty="0"/>
              <a:t>软件基金会</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en-US" dirty="0"/>
              <a:t>组织特点</a:t>
            </a:r>
            <a:endParaRPr lang="en-US" altLang="zh-CN" dirty="0"/>
          </a:p>
          <a:p>
            <a:pPr lvl="1"/>
            <a:r>
              <a:rPr lang="zh-CN" altLang="zh-CN" dirty="0"/>
              <a:t>成立于</a:t>
            </a:r>
            <a:r>
              <a:rPr lang="en-US" altLang="zh-CN" dirty="0"/>
              <a:t>1999</a:t>
            </a:r>
            <a:r>
              <a:rPr lang="zh-CN" altLang="zh-CN" dirty="0"/>
              <a:t>年的非盈利性组织</a:t>
            </a:r>
            <a:endParaRPr lang="en-US" altLang="zh-CN" dirty="0"/>
          </a:p>
          <a:p>
            <a:pPr lvl="1"/>
            <a:r>
              <a:rPr lang="zh-CN" altLang="zh-CN" dirty="0"/>
              <a:t>所管理的开源软件项目都遵循</a:t>
            </a:r>
            <a:r>
              <a:rPr lang="en-US" altLang="zh-CN" dirty="0"/>
              <a:t>Apache</a:t>
            </a:r>
            <a:r>
              <a:rPr lang="zh-CN" altLang="zh-CN" dirty="0"/>
              <a:t>许可证</a:t>
            </a:r>
            <a:endParaRPr lang="en-US" altLang="zh-CN" dirty="0"/>
          </a:p>
          <a:p>
            <a:r>
              <a:rPr lang="zh-CN" altLang="en-US" dirty="0"/>
              <a:t>组织构成</a:t>
            </a:r>
            <a:endParaRPr lang="en-US" altLang="zh-CN" dirty="0"/>
          </a:p>
          <a:p>
            <a:pPr lvl="1"/>
            <a:r>
              <a:rPr lang="zh-CN" altLang="zh-CN" dirty="0"/>
              <a:t>管理有约</a:t>
            </a:r>
            <a:r>
              <a:rPr lang="en-US" altLang="zh-CN" dirty="0"/>
              <a:t>2.27</a:t>
            </a:r>
            <a:r>
              <a:rPr lang="zh-CN" altLang="zh-CN" dirty="0"/>
              <a:t>亿行代码和</a:t>
            </a:r>
            <a:r>
              <a:rPr lang="en-US" altLang="zh-CN" dirty="0"/>
              <a:t>350</a:t>
            </a:r>
            <a:r>
              <a:rPr lang="zh-CN" altLang="zh-CN" dirty="0"/>
              <a:t>多个开源软件项目</a:t>
            </a:r>
            <a:endParaRPr lang="en-US" altLang="zh-CN" dirty="0"/>
          </a:p>
          <a:p>
            <a:pPr lvl="1"/>
            <a:r>
              <a:rPr lang="zh-CN" altLang="zh-CN" dirty="0"/>
              <a:t>拥有</a:t>
            </a:r>
            <a:r>
              <a:rPr lang="en-US" altLang="zh-CN" dirty="0"/>
              <a:t>800</a:t>
            </a:r>
            <a:r>
              <a:rPr lang="zh-CN" altLang="zh-CN" dirty="0"/>
              <a:t>多名基金会成员，</a:t>
            </a:r>
            <a:r>
              <a:rPr lang="en-US" altLang="zh-CN" dirty="0"/>
              <a:t>4</a:t>
            </a:r>
            <a:r>
              <a:rPr lang="zh-CN" altLang="zh-CN" dirty="0"/>
              <a:t>万多代码贡献者，</a:t>
            </a:r>
            <a:r>
              <a:rPr lang="en-US" altLang="zh-CN" dirty="0"/>
              <a:t>48</a:t>
            </a:r>
            <a:r>
              <a:rPr lang="zh-CN" altLang="zh-CN" dirty="0"/>
              <a:t>万个体</a:t>
            </a:r>
            <a:endParaRPr lang="en-US" altLang="zh-CN" dirty="0"/>
          </a:p>
          <a:p>
            <a:r>
              <a:rPr lang="zh-CN" altLang="en-US" dirty="0"/>
              <a:t>代表性的开源软件</a:t>
            </a:r>
            <a:endParaRPr lang="en-US" altLang="zh-CN" dirty="0"/>
          </a:p>
          <a:p>
            <a:pPr lvl="1"/>
            <a:r>
              <a:rPr lang="en-US" altLang="zh-CN" dirty="0"/>
              <a:t>Apache HTTP Server</a:t>
            </a:r>
            <a:r>
              <a:rPr lang="zh-CN" altLang="zh-CN" dirty="0"/>
              <a:t>、</a:t>
            </a:r>
            <a:r>
              <a:rPr lang="en-US" altLang="zh-CN" dirty="0"/>
              <a:t>Derby</a:t>
            </a:r>
            <a:r>
              <a:rPr lang="zh-CN" altLang="zh-CN" dirty="0"/>
              <a:t>、</a:t>
            </a:r>
            <a:r>
              <a:rPr lang="en-US" altLang="zh-CN" dirty="0"/>
              <a:t>Hadoop</a:t>
            </a:r>
            <a:r>
              <a:rPr lang="zh-CN" altLang="zh-CN" dirty="0"/>
              <a:t>、</a:t>
            </a:r>
            <a:r>
              <a:rPr lang="en-US" altLang="zh-CN" dirty="0"/>
              <a:t>Lucene</a:t>
            </a:r>
            <a:r>
              <a:rPr lang="zh-CN" altLang="zh-CN" dirty="0"/>
              <a:t>、</a:t>
            </a:r>
            <a:r>
              <a:rPr lang="en-US" altLang="zh-CN" dirty="0"/>
              <a:t>Tomcat</a:t>
            </a:r>
            <a:r>
              <a:rPr lang="zh-CN" altLang="zh-CN" dirty="0"/>
              <a:t>、</a:t>
            </a:r>
            <a:r>
              <a:rPr lang="en-US" altLang="zh-CN" dirty="0"/>
              <a:t>Ant</a:t>
            </a:r>
            <a:r>
              <a:rPr lang="zh-CN" altLang="zh-CN" dirty="0"/>
              <a:t>、</a:t>
            </a:r>
            <a:r>
              <a:rPr lang="en-US" altLang="zh-CN" dirty="0"/>
              <a:t>Maven</a:t>
            </a:r>
            <a:r>
              <a:rPr lang="zh-CN" altLang="zh-CN" dirty="0"/>
              <a:t>等</a:t>
            </a:r>
            <a:endParaRPr lang="zh-CN" altLang="en-US" dirty="0"/>
          </a:p>
        </p:txBody>
      </p:sp>
      <p:pic>
        <p:nvPicPr>
          <p:cNvPr id="7" name="图片 6" descr="徽标, 公司名称&#10;&#10;中度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7454" y="692150"/>
            <a:ext cx="3684290" cy="1143637"/>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建设狗窝和建设大厦的区别</a:t>
            </a:r>
          </a:p>
        </p:txBody>
      </p:sp>
      <p:sp>
        <p:nvSpPr>
          <p:cNvPr id="3" name="内容占位符 2"/>
          <p:cNvSpPr>
            <a:spLocks noGrp="1"/>
          </p:cNvSpPr>
          <p:nvPr>
            <p:ph idx="1"/>
          </p:nvPr>
        </p:nvSpPr>
        <p:spPr/>
        <p:txBody>
          <a:bodyPr/>
          <a:lstStyle/>
          <a:p>
            <a:r>
              <a:rPr lang="zh-CN" altLang="en-US" dirty="0"/>
              <a:t>建设狗窝的特点</a:t>
            </a:r>
            <a:endParaRPr lang="en-US" altLang="zh-CN" dirty="0"/>
          </a:p>
          <a:p>
            <a:pPr lvl="1"/>
            <a:r>
              <a:rPr lang="zh-CN" altLang="en-US" dirty="0"/>
              <a:t>简单</a:t>
            </a:r>
            <a:endParaRPr lang="en-US" altLang="zh-CN" dirty="0"/>
          </a:p>
          <a:p>
            <a:pPr lvl="1"/>
            <a:r>
              <a:rPr lang="zh-CN" altLang="en-US" dirty="0"/>
              <a:t>质量要求不高</a:t>
            </a:r>
            <a:endParaRPr lang="en-US" altLang="zh-CN" dirty="0"/>
          </a:p>
          <a:p>
            <a:pPr lvl="1"/>
            <a:r>
              <a:rPr lang="zh-CN" altLang="en-US" dirty="0"/>
              <a:t>一个人就可完成</a:t>
            </a:r>
            <a:endParaRPr lang="en-US" altLang="zh-CN" dirty="0"/>
          </a:p>
          <a:p>
            <a:pPr lvl="1"/>
            <a:endParaRPr lang="en-US" altLang="zh-CN" dirty="0"/>
          </a:p>
          <a:p>
            <a:r>
              <a:rPr lang="zh-CN" altLang="en-US" dirty="0"/>
              <a:t>建设大厦的特点</a:t>
            </a:r>
            <a:endParaRPr lang="en-US" altLang="zh-CN" dirty="0"/>
          </a:p>
          <a:p>
            <a:pPr lvl="1"/>
            <a:r>
              <a:rPr lang="zh-CN" altLang="en-US" dirty="0"/>
              <a:t>复杂</a:t>
            </a:r>
            <a:endParaRPr lang="en-US" altLang="zh-CN" dirty="0"/>
          </a:p>
          <a:p>
            <a:pPr lvl="1"/>
            <a:r>
              <a:rPr lang="zh-CN" altLang="en-US" dirty="0"/>
              <a:t>质量高要求很高</a:t>
            </a:r>
            <a:endParaRPr lang="en-US" altLang="zh-CN" dirty="0"/>
          </a:p>
          <a:p>
            <a:pPr lvl="1"/>
            <a:r>
              <a:rPr lang="zh-CN" altLang="en-US" dirty="0"/>
              <a:t>需要团队合作才能完成</a:t>
            </a:r>
            <a:endParaRPr lang="en-US" altLang="zh-CN" dirty="0"/>
          </a:p>
          <a:p>
            <a:endParaRPr lang="zh-CN" altLang="en-US" dirty="0"/>
          </a:p>
        </p:txBody>
      </p:sp>
      <p:pic>
        <p:nvPicPr>
          <p:cNvPr id="5" name="图片 4" descr="狗站在木房子&#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9302" y="1016732"/>
            <a:ext cx="2412268" cy="2412268"/>
          </a:xfrm>
          <a:prstGeom prst="rect">
            <a:avLst/>
          </a:prstGeom>
        </p:spPr>
      </p:pic>
      <p:pic>
        <p:nvPicPr>
          <p:cNvPr id="7" name="图片 6" descr="建筑与房屋的城市空拍图&#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5383" y="3859298"/>
            <a:ext cx="3244279" cy="2167178"/>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Google</a:t>
            </a:r>
            <a:r>
              <a:rPr lang="zh-CN" altLang="en-US" dirty="0"/>
              <a:t>主导的开源软件项目</a:t>
            </a:r>
          </a:p>
        </p:txBody>
      </p:sp>
      <p:sp>
        <p:nvSpPr>
          <p:cNvPr id="3" name="内容占位符 2"/>
          <p:cNvSpPr>
            <a:spLocks noGrp="1"/>
          </p:cNvSpPr>
          <p:nvPr>
            <p:ph idx="1"/>
          </p:nvPr>
        </p:nvSpPr>
        <p:spPr>
          <a:xfrm>
            <a:off x="539750" y="1125538"/>
            <a:ext cx="10920052" cy="5040312"/>
          </a:xfrm>
        </p:spPr>
        <p:txBody>
          <a:bodyPr/>
          <a:lstStyle/>
          <a:p>
            <a:r>
              <a:rPr lang="zh-CN" altLang="zh-CN" dirty="0"/>
              <a:t>机器学习系统 </a:t>
            </a:r>
            <a:r>
              <a:rPr lang="en-US" altLang="zh-CN" dirty="0"/>
              <a:t>TensorFlow</a:t>
            </a:r>
          </a:p>
          <a:p>
            <a:r>
              <a:rPr lang="zh-CN" altLang="zh-CN" dirty="0"/>
              <a:t>网站前端开发工具集</a:t>
            </a:r>
            <a:r>
              <a:rPr lang="en-US" altLang="zh-CN" dirty="0"/>
              <a:t>MDL</a:t>
            </a:r>
          </a:p>
          <a:p>
            <a:r>
              <a:rPr lang="en-US" altLang="zh-CN" dirty="0"/>
              <a:t>Web </a:t>
            </a:r>
            <a:r>
              <a:rPr lang="zh-CN" altLang="en-US" dirty="0"/>
              <a:t>前端框架 </a:t>
            </a:r>
            <a:r>
              <a:rPr lang="en-US" altLang="zh-CN" dirty="0"/>
              <a:t>Angular</a:t>
            </a:r>
          </a:p>
          <a:p>
            <a:r>
              <a:rPr lang="zh-CN" altLang="zh-CN" dirty="0"/>
              <a:t>基于</a:t>
            </a:r>
            <a:r>
              <a:rPr lang="en-US" altLang="zh-CN" dirty="0"/>
              <a:t> Chrome </a:t>
            </a:r>
            <a:r>
              <a:rPr lang="zh-CN" altLang="zh-CN" dirty="0"/>
              <a:t>浏览器的开发环境</a:t>
            </a:r>
            <a:r>
              <a:rPr lang="en-US" altLang="zh-CN" dirty="0"/>
              <a:t>Spark</a:t>
            </a:r>
          </a:p>
          <a:p>
            <a:r>
              <a:rPr lang="zh-CN" altLang="zh-CN" dirty="0"/>
              <a:t>容器集群管理系统</a:t>
            </a:r>
            <a:r>
              <a:rPr lang="en-US" altLang="zh-CN" dirty="0"/>
              <a:t> Kubernetes</a:t>
            </a:r>
          </a:p>
          <a:p>
            <a:r>
              <a:rPr lang="en-US" altLang="zh-CN" dirty="0"/>
              <a:t>Java</a:t>
            </a:r>
            <a:r>
              <a:rPr lang="zh-CN" altLang="zh-CN" dirty="0"/>
              <a:t>常用库</a:t>
            </a:r>
            <a:r>
              <a:rPr lang="en-US" altLang="zh-CN" dirty="0"/>
              <a:t> Guava</a:t>
            </a:r>
            <a:r>
              <a:rPr lang="zh-CN" altLang="zh-CN" dirty="0"/>
              <a:t>、</a:t>
            </a:r>
            <a:endParaRPr lang="en-US" altLang="zh-CN" dirty="0"/>
          </a:p>
          <a:p>
            <a:r>
              <a:rPr lang="en-US" altLang="zh-CN" dirty="0"/>
              <a:t>Java </a:t>
            </a:r>
            <a:r>
              <a:rPr lang="zh-CN" altLang="zh-CN" dirty="0"/>
              <a:t>编译器</a:t>
            </a:r>
            <a:r>
              <a:rPr lang="en-US" altLang="zh-CN" dirty="0"/>
              <a:t> </a:t>
            </a:r>
            <a:r>
              <a:rPr lang="en-US" altLang="zh-CN" dirty="0" err="1"/>
              <a:t>Traceur</a:t>
            </a:r>
            <a:endParaRPr lang="en-US" altLang="zh-CN" dirty="0"/>
          </a:p>
          <a:p>
            <a:r>
              <a:rPr lang="en-US" altLang="zh-CN" dirty="0"/>
              <a:t>…..</a:t>
            </a:r>
          </a:p>
        </p:txBody>
      </p:sp>
      <p:pic>
        <p:nvPicPr>
          <p:cNvPr id="7" name="图片 6" descr="徽标&#10;&#10;中度可信度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8040" y="1016732"/>
            <a:ext cx="1622123" cy="1382491"/>
          </a:xfrm>
          <a:prstGeom prst="rect">
            <a:avLst/>
          </a:prstGeom>
        </p:spPr>
      </p:pic>
      <p:pic>
        <p:nvPicPr>
          <p:cNvPr id="11" name="图片 10" descr="徽标, 公司名称&#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5486" y="3994162"/>
            <a:ext cx="3513786" cy="1945882"/>
          </a:xfrm>
          <a:prstGeom prst="rect">
            <a:avLst/>
          </a:prstGeom>
        </p:spPr>
      </p:pic>
      <p:pic>
        <p:nvPicPr>
          <p:cNvPr id="13" name="图片 12" descr="徽标&#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9969" y="2874806"/>
            <a:ext cx="1625994" cy="1016246"/>
          </a:xfrm>
          <a:prstGeom prst="rect">
            <a:avLst/>
          </a:prstGeom>
        </p:spPr>
      </p:pic>
      <p:pic>
        <p:nvPicPr>
          <p:cNvPr id="15" name="图片 14" descr="徽标&#10;&#10;低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97809" y="1090493"/>
            <a:ext cx="1545769" cy="1545769"/>
          </a:xfrm>
          <a:prstGeom prst="rect">
            <a:avLst/>
          </a:prstGeom>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问题思考和讨论</a:t>
            </a:r>
          </a:p>
        </p:txBody>
      </p:sp>
      <p:sp>
        <p:nvSpPr>
          <p:cNvPr id="3" name="内容占位符 2"/>
          <p:cNvSpPr>
            <a:spLocks noGrp="1"/>
          </p:cNvSpPr>
          <p:nvPr>
            <p:ph idx="1"/>
          </p:nvPr>
        </p:nvSpPr>
        <p:spPr/>
        <p:txBody>
          <a:bodyPr/>
          <a:lstStyle/>
          <a:p>
            <a:r>
              <a:rPr lang="zh-CN" altLang="en-US" dirty="0"/>
              <a:t>开源软件会带来什么样的好处？</a:t>
            </a:r>
            <a:endParaRPr lang="en-US" altLang="zh-CN" dirty="0"/>
          </a:p>
          <a:p>
            <a:r>
              <a:rPr lang="zh-CN" altLang="en-US" dirty="0"/>
              <a:t>开源软件是如何开发出来的？</a:t>
            </a:r>
            <a:endParaRPr lang="en-US" altLang="zh-CN" dirty="0"/>
          </a:p>
          <a:p>
            <a:r>
              <a:rPr lang="zh-CN" altLang="en-US" dirty="0"/>
              <a:t>为什么那么多的企业和个人关注和参与开源软件？</a:t>
            </a:r>
          </a:p>
        </p:txBody>
      </p:sp>
      <p:pic>
        <p:nvPicPr>
          <p:cNvPr id="6" name="图片 5"/>
          <p:cNvPicPr>
            <a:picLocks noChangeAspect="1"/>
          </p:cNvPicPr>
          <p:nvPr/>
        </p:nvPicPr>
        <p:blipFill>
          <a:blip r:embed="rId2"/>
          <a:stretch>
            <a:fillRect/>
          </a:stretch>
        </p:blipFill>
        <p:spPr>
          <a:xfrm>
            <a:off x="10235666" y="4262408"/>
            <a:ext cx="1476163" cy="1968489"/>
          </a:xfrm>
          <a:prstGeom prst="rect">
            <a:avLst/>
          </a:prstGeom>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2.3 </a:t>
            </a:r>
            <a:r>
              <a:rPr lang="zh-CN" altLang="en-US" dirty="0"/>
              <a:t>开源软件托管平台</a:t>
            </a:r>
            <a:r>
              <a:rPr lang="en-US" altLang="zh-CN" dirty="0"/>
              <a:t>-</a:t>
            </a:r>
            <a:r>
              <a:rPr lang="en-US" altLang="zh-CN" dirty="0" err="1"/>
              <a:t>Github</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t>全球最有影响力的开源软件托管平台</a:t>
            </a:r>
            <a:endParaRPr lang="en-US" altLang="zh-CN" dirty="0"/>
          </a:p>
          <a:p>
            <a:r>
              <a:rPr lang="en-US" altLang="zh-CN" dirty="0"/>
              <a:t>www.github.com </a:t>
            </a:r>
            <a:endParaRPr lang="zh-CN" altLang="en-US" dirty="0"/>
          </a:p>
        </p:txBody>
      </p:sp>
      <p:pic>
        <p:nvPicPr>
          <p:cNvPr id="10" name="图片 9"/>
          <p:cNvPicPr/>
          <p:nvPr/>
        </p:nvPicPr>
        <p:blipFill>
          <a:blip r:embed="rId2"/>
          <a:stretch>
            <a:fillRect/>
          </a:stretch>
        </p:blipFill>
        <p:spPr>
          <a:xfrm>
            <a:off x="720691" y="2348880"/>
            <a:ext cx="8867751" cy="3600400"/>
          </a:xfrm>
          <a:prstGeom prst="rect">
            <a:avLst/>
          </a:prstGeom>
          <a:ln>
            <a:solidFill>
              <a:schemeClr val="tx1"/>
            </a:solidFill>
          </a:ln>
        </p:spPr>
      </p:pic>
      <p:pic>
        <p:nvPicPr>
          <p:cNvPr id="5" name="图片 4"/>
          <p:cNvPicPr>
            <a:picLocks noChangeAspect="1"/>
          </p:cNvPicPr>
          <p:nvPr/>
        </p:nvPicPr>
        <p:blipFill>
          <a:blip r:embed="rId3"/>
          <a:stretch>
            <a:fillRect/>
          </a:stretch>
        </p:blipFill>
        <p:spPr>
          <a:xfrm>
            <a:off x="11315786" y="6054906"/>
            <a:ext cx="788293" cy="759940"/>
          </a:xfrm>
          <a:prstGeom prst="rect">
            <a:avLst/>
          </a:prstGeom>
        </p:spPr>
      </p:pic>
      <p:sp>
        <p:nvSpPr>
          <p:cNvPr id="6" name="矩形 5"/>
          <p:cNvSpPr/>
          <p:nvPr/>
        </p:nvSpPr>
        <p:spPr>
          <a:xfrm>
            <a:off x="262558" y="6054906"/>
            <a:ext cx="10981220" cy="7893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800" dirty="0" err="1">
                <a:solidFill>
                  <a:srgbClr val="C00000"/>
                </a:solidFill>
              </a:rPr>
              <a:t>Github</a:t>
            </a:r>
            <a:r>
              <a:rPr lang="zh-CN" altLang="en-US" sz="2800" dirty="0">
                <a:solidFill>
                  <a:srgbClr val="C00000"/>
                </a:solidFill>
              </a:rPr>
              <a:t>为开源软件的托管提供什么样的服务？</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err="1"/>
              <a:t>SourceForge</a:t>
            </a:r>
            <a:endParaRPr lang="zh-CN" altLang="en-US" dirty="0"/>
          </a:p>
        </p:txBody>
      </p:sp>
      <p:sp>
        <p:nvSpPr>
          <p:cNvPr id="5" name="内容占位符 4"/>
          <p:cNvSpPr>
            <a:spLocks noGrp="1"/>
          </p:cNvSpPr>
          <p:nvPr>
            <p:ph idx="1"/>
          </p:nvPr>
        </p:nvSpPr>
        <p:spPr>
          <a:xfrm>
            <a:off x="539750" y="1125538"/>
            <a:ext cx="10920052" cy="5040312"/>
          </a:xfrm>
        </p:spPr>
        <p:txBody>
          <a:bodyPr/>
          <a:lstStyle/>
          <a:p>
            <a:r>
              <a:rPr lang="zh-CN" altLang="zh-CN" dirty="0"/>
              <a:t>一个有影响力的开源软件开发平台和仓库，为开源软件提供存储、协作和发布的支持</a:t>
            </a:r>
            <a:endParaRPr lang="en-US" altLang="zh-CN" dirty="0"/>
          </a:p>
          <a:p>
            <a:r>
              <a:rPr lang="en-US" altLang="zh-CN" dirty="0">
                <a:solidFill>
                  <a:srgbClr val="C00000"/>
                </a:solidFill>
              </a:rPr>
              <a:t>sourceforge.net </a:t>
            </a:r>
          </a:p>
          <a:p>
            <a:endParaRPr lang="zh-CN" altLang="en-US" dirty="0"/>
          </a:p>
        </p:txBody>
      </p:sp>
      <p:pic>
        <p:nvPicPr>
          <p:cNvPr id="7" name="图片 6"/>
          <p:cNvPicPr>
            <a:picLocks noChangeAspect="1"/>
          </p:cNvPicPr>
          <p:nvPr/>
        </p:nvPicPr>
        <p:blipFill>
          <a:blip r:embed="rId2"/>
          <a:stretch>
            <a:fillRect/>
          </a:stretch>
        </p:blipFill>
        <p:spPr>
          <a:xfrm>
            <a:off x="730250" y="2938884"/>
            <a:ext cx="8748972" cy="3226966"/>
          </a:xfrm>
          <a:prstGeom prst="rect">
            <a:avLst/>
          </a:prstGeom>
          <a:ln w="12700">
            <a:solidFill>
              <a:schemeClr val="accent2">
                <a:shade val="95000"/>
                <a:satMod val="105000"/>
              </a:schemeClr>
            </a:solid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err="1"/>
              <a:t>Gitee</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t>中国的开源软件托管平台</a:t>
            </a:r>
            <a:endParaRPr lang="en-US" altLang="zh-CN" dirty="0"/>
          </a:p>
          <a:p>
            <a:pPr lvl="1"/>
            <a:r>
              <a:rPr lang="zh-CN" altLang="zh-CN" dirty="0"/>
              <a:t>汇聚了国内众多的开发者和主要软件企业的开源软件项目，</a:t>
            </a:r>
            <a:r>
              <a:rPr lang="zh-CN" altLang="en-US" dirty="0"/>
              <a:t>如</a:t>
            </a:r>
            <a:r>
              <a:rPr lang="zh-CN" altLang="zh-CN" dirty="0"/>
              <a:t>华为</a:t>
            </a:r>
            <a:r>
              <a:rPr lang="en-US" altLang="zh-CN" dirty="0" err="1"/>
              <a:t>OpenHarmony</a:t>
            </a:r>
            <a:r>
              <a:rPr lang="zh-CN" altLang="zh-CN" dirty="0"/>
              <a:t>操作系统、百度的</a:t>
            </a:r>
            <a:r>
              <a:rPr lang="en-US" altLang="zh-CN" dirty="0"/>
              <a:t>PaddlePaddle</a:t>
            </a:r>
            <a:r>
              <a:rPr lang="zh-CN" altLang="zh-CN" dirty="0"/>
              <a:t>等</a:t>
            </a:r>
            <a:endParaRPr lang="en-US" altLang="zh-CN" dirty="0"/>
          </a:p>
          <a:p>
            <a:r>
              <a:rPr lang="en-US" altLang="zh-CN" dirty="0">
                <a:solidFill>
                  <a:srgbClr val="C00000"/>
                </a:solidFill>
              </a:rPr>
              <a:t>www.gitee.com</a:t>
            </a:r>
            <a:endParaRPr lang="zh-CN" altLang="en-US" dirty="0">
              <a:solidFill>
                <a:srgbClr val="C00000"/>
              </a:solidFill>
            </a:endParaRPr>
          </a:p>
        </p:txBody>
      </p:sp>
      <p:pic>
        <p:nvPicPr>
          <p:cNvPr id="7" name="图片 6"/>
          <p:cNvPicPr>
            <a:picLocks noChangeAspect="1"/>
          </p:cNvPicPr>
          <p:nvPr/>
        </p:nvPicPr>
        <p:blipFill>
          <a:blip r:embed="rId2"/>
          <a:stretch>
            <a:fillRect/>
          </a:stretch>
        </p:blipFill>
        <p:spPr>
          <a:xfrm>
            <a:off x="735470" y="3284984"/>
            <a:ext cx="8064896" cy="3136911"/>
          </a:xfrm>
          <a:prstGeom prst="rect">
            <a:avLst/>
          </a:prstGeom>
          <a:ln>
            <a:solidFill>
              <a:schemeClr val="accent2">
                <a:shade val="95000"/>
                <a:satMod val="105000"/>
              </a:schemeClr>
            </a:solidFill>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Stack Overflow</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t>全球最大的</a:t>
            </a:r>
            <a:r>
              <a:rPr lang="zh-CN" altLang="zh-CN" dirty="0">
                <a:solidFill>
                  <a:srgbClr val="C00000"/>
                </a:solidFill>
              </a:rPr>
              <a:t>软件开发知识分享平台</a:t>
            </a:r>
            <a:r>
              <a:rPr lang="zh-CN" altLang="zh-CN" dirty="0"/>
              <a:t>，它支持开发者交流和讨论软件开发问题、分享软件开发经验和知识，进而促进相关开发问题的解决，推动开源软件的开发</a:t>
            </a:r>
            <a:endParaRPr lang="en-US" altLang="zh-CN" dirty="0"/>
          </a:p>
          <a:p>
            <a:r>
              <a:rPr lang="en-US" altLang="zh-CN" dirty="0">
                <a:solidFill>
                  <a:srgbClr val="C00000"/>
                </a:solidFill>
              </a:rPr>
              <a:t>stackoverflow.com </a:t>
            </a:r>
          </a:p>
          <a:p>
            <a:endParaRPr lang="zh-CN" altLang="en-US" dirty="0"/>
          </a:p>
        </p:txBody>
      </p:sp>
      <p:pic>
        <p:nvPicPr>
          <p:cNvPr id="6" name="图片 5"/>
          <p:cNvPicPr/>
          <p:nvPr/>
        </p:nvPicPr>
        <p:blipFill>
          <a:blip r:embed="rId2"/>
          <a:stretch>
            <a:fillRect/>
          </a:stretch>
        </p:blipFill>
        <p:spPr>
          <a:xfrm>
            <a:off x="561110" y="3320987"/>
            <a:ext cx="7514316" cy="3254437"/>
          </a:xfrm>
          <a:prstGeom prst="rect">
            <a:avLst/>
          </a:prstGeom>
          <a:ln>
            <a:solidFill>
              <a:schemeClr val="tx1"/>
            </a:solidFill>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2.4 </a:t>
            </a:r>
            <a:r>
              <a:rPr lang="zh-CN" altLang="en-US" dirty="0"/>
              <a:t>开源软件的优势</a:t>
            </a:r>
          </a:p>
        </p:txBody>
      </p:sp>
      <p:sp>
        <p:nvSpPr>
          <p:cNvPr id="3" name="内容占位符 2"/>
          <p:cNvSpPr>
            <a:spLocks noGrp="1"/>
          </p:cNvSpPr>
          <p:nvPr>
            <p:ph idx="1"/>
          </p:nvPr>
        </p:nvSpPr>
        <p:spPr>
          <a:xfrm>
            <a:off x="533316" y="908844"/>
            <a:ext cx="10920413" cy="5040312"/>
          </a:xfrm>
        </p:spPr>
        <p:txBody>
          <a:bodyPr/>
          <a:lstStyle/>
          <a:p>
            <a:r>
              <a:rPr lang="zh-CN" altLang="zh-CN" dirty="0"/>
              <a:t>采购和开发的成本更低</a:t>
            </a:r>
            <a:endParaRPr lang="en-US" altLang="zh-CN" dirty="0"/>
          </a:p>
          <a:p>
            <a:pPr lvl="1"/>
            <a:r>
              <a:rPr lang="zh-CN" altLang="zh-CN" dirty="0"/>
              <a:t>开源软件通常是免费的，即使要付费，其费用也非常低廉</a:t>
            </a:r>
            <a:endParaRPr lang="en-US" altLang="zh-CN" dirty="0"/>
          </a:p>
          <a:p>
            <a:r>
              <a:rPr lang="zh-CN" altLang="zh-CN" dirty="0"/>
              <a:t>软件质量更高、更安全</a:t>
            </a:r>
          </a:p>
          <a:p>
            <a:pPr lvl="1"/>
            <a:r>
              <a:rPr lang="zh-CN" altLang="zh-CN" dirty="0"/>
              <a:t>核心代码都在公众的视野之中，代码问题（如缺陷、安全漏洞等）很容易被人发现</a:t>
            </a:r>
            <a:endParaRPr lang="en-US" altLang="zh-CN" dirty="0"/>
          </a:p>
          <a:p>
            <a:r>
              <a:rPr lang="zh-CN" altLang="zh-CN" dirty="0"/>
              <a:t>软件研制和交付的更快</a:t>
            </a:r>
          </a:p>
          <a:p>
            <a:pPr lvl="1"/>
            <a:r>
              <a:rPr lang="zh-CN" altLang="zh-CN" dirty="0"/>
              <a:t>基于开源软件的项目开发可以更为快速地给用户交付软件产品</a:t>
            </a:r>
            <a:endParaRPr lang="en-US" altLang="zh-CN" dirty="0"/>
          </a:p>
          <a:p>
            <a:r>
              <a:rPr lang="zh-CN" altLang="zh-CN" dirty="0"/>
              <a:t>软件功能更为强大</a:t>
            </a:r>
          </a:p>
          <a:p>
            <a:pPr lvl="1"/>
            <a:r>
              <a:rPr lang="zh-CN" altLang="en-US" dirty="0"/>
              <a:t>大量的软件开发者</a:t>
            </a:r>
            <a:r>
              <a:rPr lang="zh-CN" altLang="zh-CN" dirty="0"/>
              <a:t>不仅参与软件开发，贡献他们的代码，而且还参与软件的创新，提出和构思软件需求，不断完善软件功能</a:t>
            </a:r>
            <a:endParaRPr lang="zh-CN" altLang="en-US" dirty="0"/>
          </a:p>
        </p:txBody>
      </p:sp>
      <p:pic>
        <p:nvPicPr>
          <p:cNvPr id="4" name="图片 3"/>
          <p:cNvPicPr>
            <a:picLocks noChangeAspect="1"/>
          </p:cNvPicPr>
          <p:nvPr/>
        </p:nvPicPr>
        <p:blipFill>
          <a:blip r:embed="rId2"/>
          <a:stretch>
            <a:fillRect/>
          </a:stretch>
        </p:blipFill>
        <p:spPr>
          <a:xfrm>
            <a:off x="11315786" y="6106960"/>
            <a:ext cx="788293" cy="707886"/>
          </a:xfrm>
          <a:prstGeom prst="rect">
            <a:avLst/>
          </a:prstGeom>
        </p:spPr>
      </p:pic>
      <p:sp>
        <p:nvSpPr>
          <p:cNvPr id="5" name="矩形 4"/>
          <p:cNvSpPr/>
          <p:nvPr/>
        </p:nvSpPr>
        <p:spPr>
          <a:xfrm>
            <a:off x="262558" y="6141494"/>
            <a:ext cx="10981220" cy="702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solidFill>
                  <a:srgbClr val="C00000"/>
                </a:solidFill>
              </a:rPr>
              <a:t>为什么开源软件具有这些优势？</a:t>
            </a: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开源软件许可证</a:t>
            </a:r>
          </a:p>
        </p:txBody>
      </p:sp>
      <p:sp>
        <p:nvSpPr>
          <p:cNvPr id="3" name="内容占位符 2"/>
          <p:cNvSpPr>
            <a:spLocks noGrp="1"/>
          </p:cNvSpPr>
          <p:nvPr>
            <p:ph idx="1"/>
          </p:nvPr>
        </p:nvSpPr>
        <p:spPr>
          <a:xfrm>
            <a:off x="539750" y="1125538"/>
            <a:ext cx="10920052" cy="5040312"/>
          </a:xfrm>
        </p:spPr>
        <p:txBody>
          <a:bodyPr/>
          <a:lstStyle/>
          <a:p>
            <a:r>
              <a:rPr lang="zh-CN" altLang="en-US" dirty="0"/>
              <a:t>何为开源许可证</a:t>
            </a:r>
            <a:endParaRPr lang="en-US" altLang="zh-CN" dirty="0"/>
          </a:p>
          <a:p>
            <a:pPr lvl="1"/>
            <a:r>
              <a:rPr lang="zh-CN" altLang="zh-CN" b="1" dirty="0">
                <a:solidFill>
                  <a:srgbClr val="C00000"/>
                </a:solidFill>
              </a:rPr>
              <a:t>声明获得开源代码后拥有的权利，界定对别人的开源作品进行何种操作、何种操作是被禁止的，规范开源软件的使用要求和约束</a:t>
            </a:r>
            <a:endParaRPr lang="en-US" altLang="zh-CN" b="1" dirty="0">
              <a:solidFill>
                <a:srgbClr val="C00000"/>
              </a:solidFill>
            </a:endParaRPr>
          </a:p>
          <a:p>
            <a:pPr lvl="1"/>
            <a:r>
              <a:rPr lang="zh-CN" altLang="zh-CN" dirty="0"/>
              <a:t>开发者虽然可自由地获取开源软件的源代码，但在如何使用开源软件方面还需要遵循相关的开源软件协议</a:t>
            </a:r>
            <a:endParaRPr lang="en-US" altLang="zh-CN" dirty="0"/>
          </a:p>
          <a:p>
            <a:r>
              <a:rPr lang="zh-CN" altLang="en-US" dirty="0"/>
              <a:t>为什么需要开源许可证</a:t>
            </a:r>
            <a:endParaRPr lang="en-US" altLang="zh-CN" dirty="0"/>
          </a:p>
          <a:p>
            <a:pPr lvl="1"/>
            <a:r>
              <a:rPr lang="zh-CN" altLang="zh-CN" dirty="0"/>
              <a:t>尝试在开源软件的自由创新与创业利益之间达成某种平衡</a:t>
            </a:r>
            <a:endParaRPr lang="en-US" altLang="zh-CN" dirty="0"/>
          </a:p>
          <a:p>
            <a:pPr lvl="1"/>
            <a:r>
              <a:rPr lang="zh-CN" altLang="zh-CN" dirty="0"/>
              <a:t>既支持开发者基于开源软件进行创新，也保护贡献者和创新者的相关利益，同时寻求某些商业运作模式，促进开源软件长期、持续和良性的发展</a:t>
            </a:r>
            <a:endParaRPr lang="zh-CN" altLang="en-US" dirty="0"/>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二类许可证</a:t>
            </a:r>
          </a:p>
        </p:txBody>
      </p:sp>
      <p:sp>
        <p:nvSpPr>
          <p:cNvPr id="3" name="内容占位符 2"/>
          <p:cNvSpPr>
            <a:spLocks noGrp="1"/>
          </p:cNvSpPr>
          <p:nvPr>
            <p:ph idx="1"/>
          </p:nvPr>
        </p:nvSpPr>
        <p:spPr>
          <a:xfrm>
            <a:off x="539750" y="1125538"/>
            <a:ext cx="10920052" cy="5040312"/>
          </a:xfrm>
        </p:spPr>
        <p:txBody>
          <a:bodyPr/>
          <a:lstStyle/>
          <a:p>
            <a:r>
              <a:rPr lang="zh-CN" altLang="zh-CN" dirty="0">
                <a:solidFill>
                  <a:srgbClr val="C00000"/>
                </a:solidFill>
              </a:rPr>
              <a:t>宽松式开源许可证</a:t>
            </a:r>
          </a:p>
          <a:p>
            <a:pPr lvl="1"/>
            <a:r>
              <a:rPr lang="zh-CN" altLang="zh-CN" dirty="0"/>
              <a:t>对用户的限制很少</a:t>
            </a:r>
            <a:r>
              <a:rPr lang="zh-CN" altLang="en-US" dirty="0"/>
              <a:t>，</a:t>
            </a:r>
            <a:r>
              <a:rPr lang="zh-CN" altLang="zh-CN" dirty="0"/>
              <a:t>用户甚至可以将修改后的开源代码后闭源。</a:t>
            </a:r>
            <a:endParaRPr lang="en-US" altLang="zh-CN" dirty="0"/>
          </a:p>
          <a:p>
            <a:pPr lvl="1"/>
            <a:r>
              <a:rPr lang="zh-CN" altLang="zh-CN" dirty="0"/>
              <a:t>三方面特点：代码使用没有任何限制；用户自担代码质量的风险；用户使用开源软件时须披露原始作者</a:t>
            </a:r>
            <a:endParaRPr lang="en-US" altLang="zh-CN" dirty="0"/>
          </a:p>
          <a:p>
            <a:pPr lvl="1"/>
            <a:r>
              <a:rPr lang="en-US" altLang="zh-CN" dirty="0"/>
              <a:t>BSD</a:t>
            </a:r>
            <a:r>
              <a:rPr lang="zh-CN" altLang="zh-CN" dirty="0"/>
              <a:t>、</a:t>
            </a:r>
            <a:r>
              <a:rPr lang="en-US" altLang="zh-CN" dirty="0"/>
              <a:t>Apache</a:t>
            </a:r>
            <a:r>
              <a:rPr lang="zh-CN" altLang="zh-CN" dirty="0"/>
              <a:t>、</a:t>
            </a:r>
            <a:r>
              <a:rPr lang="en-US" altLang="zh-CN" dirty="0"/>
              <a:t>MIT</a:t>
            </a:r>
            <a:r>
              <a:rPr lang="zh-CN" altLang="zh-CN" dirty="0"/>
              <a:t>等都属于宽松式许可证类别。</a:t>
            </a:r>
            <a:endParaRPr lang="en-US" altLang="zh-CN" dirty="0"/>
          </a:p>
          <a:p>
            <a:r>
              <a:rPr lang="en-US" altLang="zh-CN" dirty="0">
                <a:solidFill>
                  <a:srgbClr val="C00000"/>
                </a:solidFill>
              </a:rPr>
              <a:t>Copyleft</a:t>
            </a:r>
            <a:r>
              <a:rPr lang="zh-CN" altLang="zh-CN" dirty="0">
                <a:solidFill>
                  <a:srgbClr val="C00000"/>
                </a:solidFill>
              </a:rPr>
              <a:t>式开源许可证</a:t>
            </a:r>
          </a:p>
          <a:p>
            <a:pPr lvl="1"/>
            <a:r>
              <a:rPr lang="zh-CN" altLang="zh-CN" dirty="0"/>
              <a:t>“</a:t>
            </a:r>
            <a:r>
              <a:rPr lang="en-US" altLang="zh-CN" dirty="0"/>
              <a:t>Copyleft</a:t>
            </a:r>
            <a:r>
              <a:rPr lang="zh-CN" altLang="zh-CN" dirty="0"/>
              <a:t>”是</a:t>
            </a:r>
            <a:r>
              <a:rPr lang="en-US" altLang="zh-CN" dirty="0"/>
              <a:t>Copyright</a:t>
            </a:r>
            <a:r>
              <a:rPr lang="zh-CN" altLang="zh-CN" dirty="0"/>
              <a:t>反义词，意指可不经许可随意复制</a:t>
            </a:r>
            <a:endParaRPr lang="en-US" altLang="zh-CN" dirty="0"/>
          </a:p>
          <a:p>
            <a:pPr lvl="1"/>
            <a:r>
              <a:rPr lang="zh-CN" altLang="en-US" dirty="0"/>
              <a:t>更多</a:t>
            </a:r>
            <a:r>
              <a:rPr lang="zh-CN" altLang="zh-CN" dirty="0"/>
              <a:t>限制，带有许多条件和要求，比如分发二进制代码时须提供源代码，修改</a:t>
            </a:r>
            <a:r>
              <a:rPr lang="zh-CN" altLang="en-US" dirty="0"/>
              <a:t>后的</a:t>
            </a:r>
            <a:r>
              <a:rPr lang="zh-CN" altLang="zh-CN" dirty="0"/>
              <a:t>开源软件须与</a:t>
            </a:r>
            <a:r>
              <a:rPr lang="zh-CN" altLang="en-US" dirty="0"/>
              <a:t>之前</a:t>
            </a:r>
            <a:r>
              <a:rPr lang="zh-CN" altLang="zh-CN" dirty="0"/>
              <a:t>保持一致的许可证等</a:t>
            </a:r>
            <a:endParaRPr lang="en-US" altLang="zh-CN" dirty="0"/>
          </a:p>
          <a:p>
            <a:pPr lvl="1"/>
            <a:r>
              <a:rPr lang="en-US" altLang="zh-CN" dirty="0"/>
              <a:t>GPL</a:t>
            </a:r>
            <a:r>
              <a:rPr lang="zh-CN" altLang="zh-CN" dirty="0"/>
              <a:t>、</a:t>
            </a:r>
            <a:r>
              <a:rPr lang="en-US" altLang="zh-CN" dirty="0"/>
              <a:t>MPL</a:t>
            </a:r>
            <a:r>
              <a:rPr lang="zh-CN" altLang="zh-CN" dirty="0"/>
              <a:t>等属于</a:t>
            </a:r>
            <a:r>
              <a:rPr lang="en-US" altLang="zh-CN" dirty="0"/>
              <a:t>Copyleft </a:t>
            </a:r>
            <a:r>
              <a:rPr lang="zh-CN" altLang="zh-CN" dirty="0"/>
              <a:t>许可证类别。</a:t>
            </a:r>
            <a:endParaRPr lang="zh-CN" altLang="en-US" dirty="0"/>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Apache</a:t>
            </a:r>
            <a:r>
              <a:rPr lang="zh-CN" altLang="zh-CN" dirty="0"/>
              <a:t>开源许可证</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en-US" dirty="0"/>
              <a:t>许可证的内容</a:t>
            </a:r>
            <a:endParaRPr lang="en-US" altLang="zh-CN" dirty="0"/>
          </a:p>
          <a:p>
            <a:pPr lvl="1"/>
            <a:r>
              <a:rPr lang="zh-CN" altLang="zh-CN" dirty="0"/>
              <a:t>该软件及其衍生品须继续使用</a:t>
            </a:r>
            <a:r>
              <a:rPr lang="en-US" altLang="zh-CN" dirty="0"/>
              <a:t>Apache</a:t>
            </a:r>
            <a:r>
              <a:rPr lang="zh-CN" altLang="zh-CN" dirty="0"/>
              <a:t>许可协议</a:t>
            </a:r>
            <a:endParaRPr lang="en-US" altLang="zh-CN" dirty="0"/>
          </a:p>
          <a:p>
            <a:pPr lvl="1"/>
            <a:r>
              <a:rPr lang="zh-CN" altLang="zh-CN" dirty="0"/>
              <a:t>如果修改了程序源代码，需要在文档中进行声明</a:t>
            </a:r>
            <a:endParaRPr lang="en-US" altLang="zh-CN" dirty="0"/>
          </a:p>
          <a:p>
            <a:pPr lvl="1"/>
            <a:r>
              <a:rPr lang="zh-CN" altLang="zh-CN" dirty="0"/>
              <a:t>若软件是基于他人源代码编写而成的，则需要保留原始代码的协议、商标、专利声明及其他原作者声明的内容信息</a:t>
            </a:r>
            <a:endParaRPr lang="en-US" altLang="zh-CN" dirty="0"/>
          </a:p>
          <a:p>
            <a:pPr lvl="1"/>
            <a:r>
              <a:rPr lang="zh-CN" altLang="zh-CN" dirty="0"/>
              <a:t>如果再发布的软件中有声明文件，则需在此文件中标注</a:t>
            </a:r>
            <a:r>
              <a:rPr lang="en-US" altLang="zh-CN" dirty="0"/>
              <a:t>Apache</a:t>
            </a:r>
            <a:r>
              <a:rPr lang="zh-CN" altLang="zh-CN" dirty="0"/>
              <a:t>许可协议及其他许可协议</a:t>
            </a:r>
            <a:endParaRPr lang="en-US" altLang="zh-CN" dirty="0"/>
          </a:p>
          <a:p>
            <a:r>
              <a:rPr lang="en-US" altLang="zh-CN" dirty="0"/>
              <a:t>Hadoop</a:t>
            </a:r>
            <a:r>
              <a:rPr lang="zh-CN" altLang="zh-CN" dirty="0"/>
              <a:t>、</a:t>
            </a:r>
            <a:r>
              <a:rPr lang="en-US" altLang="zh-CN" dirty="0"/>
              <a:t>Apache HTTP Server</a:t>
            </a:r>
            <a:r>
              <a:rPr lang="zh-CN" altLang="zh-CN" dirty="0"/>
              <a:t>、</a:t>
            </a:r>
            <a:r>
              <a:rPr lang="en-US" altLang="zh-CN" dirty="0"/>
              <a:t>MongoDB</a:t>
            </a:r>
            <a:r>
              <a:rPr lang="zh-CN" altLang="zh-CN" dirty="0"/>
              <a:t>等开源软件都基于该许可证。</a:t>
            </a:r>
            <a:endParaRPr lang="zh-CN" altLang="en-US"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从程序到软件</a:t>
            </a:r>
            <a:r>
              <a:rPr lang="en-US" altLang="zh-CN" dirty="0"/>
              <a:t>-</a:t>
            </a:r>
            <a:r>
              <a:rPr lang="zh-CN" altLang="en-US" dirty="0"/>
              <a:t>工程开发的启发</a:t>
            </a:r>
          </a:p>
        </p:txBody>
      </p:sp>
      <p:sp>
        <p:nvSpPr>
          <p:cNvPr id="4" name="矩形: 圆角 3"/>
          <p:cNvSpPr/>
          <p:nvPr/>
        </p:nvSpPr>
        <p:spPr>
          <a:xfrm>
            <a:off x="550590" y="1248475"/>
            <a:ext cx="3456384" cy="151216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应用</a:t>
            </a:r>
            <a:endParaRPr lang="en-US" altLang="zh-CN" sz="2800" dirty="0"/>
          </a:p>
          <a:p>
            <a:pPr algn="ctr"/>
            <a:r>
              <a:rPr lang="en-US" altLang="zh-CN" sz="2800" dirty="0"/>
              <a:t>(</a:t>
            </a:r>
            <a:r>
              <a:rPr lang="zh-CN" altLang="en-US" sz="2800" dirty="0"/>
              <a:t>如火车票购买、酒店预订、网上购物</a:t>
            </a:r>
            <a:r>
              <a:rPr lang="en-US" altLang="zh-CN" sz="2800" dirty="0"/>
              <a:t>)</a:t>
            </a:r>
            <a:endParaRPr lang="zh-CN" altLang="en-US" sz="2800" dirty="0"/>
          </a:p>
        </p:txBody>
      </p:sp>
      <p:sp>
        <p:nvSpPr>
          <p:cNvPr id="5" name="箭头: 右 4"/>
          <p:cNvSpPr/>
          <p:nvPr/>
        </p:nvSpPr>
        <p:spPr>
          <a:xfrm>
            <a:off x="5048738" y="1618191"/>
            <a:ext cx="1548172" cy="1008112"/>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p:cNvSpPr/>
          <p:nvPr/>
        </p:nvSpPr>
        <p:spPr>
          <a:xfrm>
            <a:off x="7999736" y="1180337"/>
            <a:ext cx="2556284" cy="14573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solidFill>
                  <a:srgbClr val="C00000"/>
                </a:solidFill>
                <a:latin typeface="微软雅黑" panose="020B0503020204020204" charset="-122"/>
                <a:ea typeface="微软雅黑" panose="020B0503020204020204" charset="-122"/>
              </a:rPr>
              <a:t>编写程序</a:t>
            </a:r>
          </a:p>
        </p:txBody>
      </p:sp>
      <p:pic>
        <p:nvPicPr>
          <p:cNvPr id="9" name="图片 8"/>
          <p:cNvPicPr>
            <a:picLocks noChangeAspect="1"/>
          </p:cNvPicPr>
          <p:nvPr/>
        </p:nvPicPr>
        <p:blipFill>
          <a:blip r:embed="rId2"/>
          <a:stretch>
            <a:fillRect/>
          </a:stretch>
        </p:blipFill>
        <p:spPr>
          <a:xfrm>
            <a:off x="10840630" y="1627215"/>
            <a:ext cx="1080119" cy="928639"/>
          </a:xfrm>
          <a:prstGeom prst="rect">
            <a:avLst/>
          </a:prstGeom>
        </p:spPr>
      </p:pic>
      <p:pic>
        <p:nvPicPr>
          <p:cNvPr id="17" name="图片 16"/>
          <p:cNvPicPr>
            <a:picLocks noChangeAspect="1"/>
          </p:cNvPicPr>
          <p:nvPr/>
        </p:nvPicPr>
        <p:blipFill>
          <a:blip r:embed="rId3"/>
          <a:stretch>
            <a:fillRect/>
          </a:stretch>
        </p:blipFill>
        <p:spPr>
          <a:xfrm>
            <a:off x="10828733" y="4745212"/>
            <a:ext cx="1103195" cy="928639"/>
          </a:xfrm>
          <a:prstGeom prst="rect">
            <a:avLst/>
          </a:prstGeom>
        </p:spPr>
      </p:pic>
      <p:cxnSp>
        <p:nvCxnSpPr>
          <p:cNvPr id="31" name="直接连接符 30"/>
          <p:cNvCxnSpPr/>
          <p:nvPr/>
        </p:nvCxnSpPr>
        <p:spPr>
          <a:xfrm>
            <a:off x="278523" y="3537012"/>
            <a:ext cx="11633366" cy="0"/>
          </a:xfrm>
          <a:prstGeom prst="line">
            <a:avLst/>
          </a:prstGeom>
          <a:ln w="34925">
            <a:prstDash val="dashDot"/>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2998863" y="2996954"/>
            <a:ext cx="6286628" cy="1100386"/>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defTabSz="1828165" eaLnBrk="1" hangingPunct="1"/>
            <a:r>
              <a:rPr lang="zh-CN" altLang="en-US" sz="2800" dirty="0">
                <a:latin typeface="微软雅黑" panose="020B0503020204020204" charset="-122"/>
                <a:ea typeface="微软雅黑" panose="020B0503020204020204" charset="-122"/>
              </a:rPr>
              <a:t>通过一个步骤就将程序写出来不现实</a:t>
            </a:r>
          </a:p>
        </p:txBody>
      </p:sp>
      <p:pic>
        <p:nvPicPr>
          <p:cNvPr id="6" name="图片 5" descr="笼子里的建筑&#10;&#10;低可信度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683" y="4182999"/>
            <a:ext cx="2844316" cy="1934909"/>
          </a:xfrm>
          <a:prstGeom prst="rect">
            <a:avLst/>
          </a:prstGeom>
        </p:spPr>
      </p:pic>
      <p:sp>
        <p:nvSpPr>
          <p:cNvPr id="8" name="文本框 7"/>
          <p:cNvSpPr txBox="1"/>
          <p:nvPr/>
        </p:nvSpPr>
        <p:spPr>
          <a:xfrm>
            <a:off x="402683" y="6137997"/>
            <a:ext cx="2592288" cy="523220"/>
          </a:xfrm>
          <a:prstGeom prst="rect">
            <a:avLst/>
          </a:prstGeom>
          <a:noFill/>
        </p:spPr>
        <p:txBody>
          <a:bodyPr wrap="square" rtlCol="0">
            <a:spAutoFit/>
          </a:bodyPr>
          <a:lstStyle/>
          <a:p>
            <a:pPr algn="ctr"/>
            <a:r>
              <a:rPr lang="zh-CN" altLang="en-US" sz="2800" dirty="0">
                <a:solidFill>
                  <a:srgbClr val="C00000"/>
                </a:solidFill>
                <a:latin typeface="+mn-ea"/>
                <a:ea typeface="+mn-ea"/>
              </a:rPr>
              <a:t>了解需求</a:t>
            </a:r>
          </a:p>
        </p:txBody>
      </p:sp>
      <p:sp>
        <p:nvSpPr>
          <p:cNvPr id="20" name="箭头: 右 19"/>
          <p:cNvSpPr/>
          <p:nvPr/>
        </p:nvSpPr>
        <p:spPr>
          <a:xfrm>
            <a:off x="6997581" y="4708025"/>
            <a:ext cx="1103195" cy="1008112"/>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2" name="图片 11" descr="图示, 工程绘图&#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0650" y="4185084"/>
            <a:ext cx="2381250" cy="1952913"/>
          </a:xfrm>
          <a:prstGeom prst="rect">
            <a:avLst/>
          </a:prstGeom>
        </p:spPr>
      </p:pic>
      <p:sp>
        <p:nvSpPr>
          <p:cNvPr id="24" name="文本框 23"/>
          <p:cNvSpPr txBox="1"/>
          <p:nvPr/>
        </p:nvSpPr>
        <p:spPr>
          <a:xfrm>
            <a:off x="4331741" y="6098459"/>
            <a:ext cx="2592288" cy="523220"/>
          </a:xfrm>
          <a:prstGeom prst="rect">
            <a:avLst/>
          </a:prstGeom>
          <a:noFill/>
        </p:spPr>
        <p:txBody>
          <a:bodyPr wrap="square" rtlCol="0">
            <a:spAutoFit/>
          </a:bodyPr>
          <a:lstStyle/>
          <a:p>
            <a:pPr algn="ctr"/>
            <a:r>
              <a:rPr lang="zh-CN" altLang="en-US" sz="2800" dirty="0">
                <a:solidFill>
                  <a:srgbClr val="C00000"/>
                </a:solidFill>
                <a:latin typeface="+mn-ea"/>
                <a:ea typeface="+mn-ea"/>
              </a:rPr>
              <a:t>设计图纸</a:t>
            </a:r>
          </a:p>
        </p:txBody>
      </p:sp>
      <p:sp>
        <p:nvSpPr>
          <p:cNvPr id="26" name="箭头: 右 25"/>
          <p:cNvSpPr/>
          <p:nvPr/>
        </p:nvSpPr>
        <p:spPr>
          <a:xfrm>
            <a:off x="3471407" y="4798797"/>
            <a:ext cx="1103195" cy="1008112"/>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5" name="图片 14" descr="建筑的摆设布局&#10;&#10;描述已自动生成"/>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6457" y="4220996"/>
            <a:ext cx="2664173" cy="1774339"/>
          </a:xfrm>
          <a:prstGeom prst="rect">
            <a:avLst/>
          </a:prstGeom>
        </p:spPr>
      </p:pic>
      <p:sp>
        <p:nvSpPr>
          <p:cNvPr id="28" name="文本框 27"/>
          <p:cNvSpPr txBox="1"/>
          <p:nvPr/>
        </p:nvSpPr>
        <p:spPr>
          <a:xfrm>
            <a:off x="8169045" y="6014539"/>
            <a:ext cx="2592288" cy="523220"/>
          </a:xfrm>
          <a:prstGeom prst="rect">
            <a:avLst/>
          </a:prstGeom>
          <a:noFill/>
        </p:spPr>
        <p:txBody>
          <a:bodyPr wrap="square" rtlCol="0">
            <a:spAutoFit/>
          </a:bodyPr>
          <a:lstStyle/>
          <a:p>
            <a:pPr algn="ctr"/>
            <a:r>
              <a:rPr lang="zh-CN" altLang="en-US" sz="2800" dirty="0">
                <a:solidFill>
                  <a:srgbClr val="C00000"/>
                </a:solidFill>
                <a:latin typeface="+mn-ea"/>
                <a:ea typeface="+mn-ea"/>
              </a:rPr>
              <a:t>进场施工</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GPL</a:t>
            </a:r>
            <a:r>
              <a:rPr lang="zh-CN" altLang="zh-CN" dirty="0"/>
              <a:t>开源许可证</a:t>
            </a:r>
            <a:endParaRPr lang="zh-CN" altLang="en-US" dirty="0"/>
          </a:p>
        </p:txBody>
      </p:sp>
      <p:sp>
        <p:nvSpPr>
          <p:cNvPr id="3" name="内容占位符 2"/>
          <p:cNvSpPr>
            <a:spLocks noGrp="1"/>
          </p:cNvSpPr>
          <p:nvPr>
            <p:ph idx="1"/>
          </p:nvPr>
        </p:nvSpPr>
        <p:spPr>
          <a:xfrm>
            <a:off x="539750" y="1125538"/>
            <a:ext cx="10920052" cy="5040312"/>
          </a:xfrm>
        </p:spPr>
        <p:txBody>
          <a:bodyPr/>
          <a:lstStyle/>
          <a:p>
            <a:pPr lvl="0"/>
            <a:r>
              <a:rPr lang="zh-CN" altLang="en-US" dirty="0"/>
              <a:t>许可证的内容</a:t>
            </a:r>
            <a:endParaRPr lang="en-US" altLang="zh-CN" dirty="0"/>
          </a:p>
          <a:p>
            <a:pPr lvl="1"/>
            <a:r>
              <a:rPr lang="zh-CN" altLang="zh-CN" dirty="0"/>
              <a:t>自由复制，对复制的数量和去处不做限制</a:t>
            </a:r>
            <a:endParaRPr lang="en-US" altLang="zh-CN" dirty="0"/>
          </a:p>
          <a:p>
            <a:pPr lvl="1"/>
            <a:r>
              <a:rPr lang="zh-CN" altLang="zh-CN" dirty="0"/>
              <a:t>自由传播，允许软件以各种形式进行传播</a:t>
            </a:r>
            <a:endParaRPr lang="en-US" altLang="zh-CN" dirty="0"/>
          </a:p>
          <a:p>
            <a:pPr lvl="1"/>
            <a:r>
              <a:rPr lang="zh-CN" altLang="zh-CN" dirty="0"/>
              <a:t>收费传播，允许出售该软件，但必须让买家知道这个软件是可免费获得的</a:t>
            </a:r>
            <a:endParaRPr lang="en-US" altLang="zh-CN" dirty="0"/>
          </a:p>
          <a:p>
            <a:pPr lvl="1"/>
            <a:r>
              <a:rPr lang="zh-CN" altLang="zh-CN" dirty="0"/>
              <a:t>修改自由，允许开发者增加或删除软件功能，但修改后的软件必须依然采用</a:t>
            </a:r>
            <a:r>
              <a:rPr lang="en-US" altLang="zh-CN" dirty="0"/>
              <a:t>GPL</a:t>
            </a:r>
            <a:r>
              <a:rPr lang="zh-CN" altLang="zh-CN" dirty="0"/>
              <a:t>许可证</a:t>
            </a:r>
            <a:endParaRPr lang="en-US" altLang="zh-CN" dirty="0"/>
          </a:p>
          <a:p>
            <a:pPr lvl="0"/>
            <a:r>
              <a:rPr lang="en-US" altLang="zh-CN" dirty="0"/>
              <a:t>Linux</a:t>
            </a:r>
            <a:r>
              <a:rPr lang="zh-CN" altLang="zh-CN" dirty="0"/>
              <a:t>开源软件采用的就是</a:t>
            </a:r>
            <a:r>
              <a:rPr lang="en-US" altLang="zh-CN" dirty="0"/>
              <a:t>GPL</a:t>
            </a:r>
            <a:r>
              <a:rPr lang="zh-CN" altLang="zh-CN" dirty="0"/>
              <a:t>许可协议</a:t>
            </a: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不同许可证的差别</a:t>
            </a:r>
          </a:p>
        </p:txBody>
      </p:sp>
      <p:grpSp>
        <p:nvGrpSpPr>
          <p:cNvPr id="4" name="画布 232"/>
          <p:cNvGrpSpPr/>
          <p:nvPr/>
        </p:nvGrpSpPr>
        <p:grpSpPr>
          <a:xfrm>
            <a:off x="1558702" y="836712"/>
            <a:ext cx="8981908" cy="5508612"/>
            <a:chOff x="0" y="0"/>
            <a:chExt cx="5327047" cy="3352800"/>
          </a:xfrm>
        </p:grpSpPr>
        <p:sp>
          <p:nvSpPr>
            <p:cNvPr id="5" name="矩形 4"/>
            <p:cNvSpPr/>
            <p:nvPr/>
          </p:nvSpPr>
          <p:spPr>
            <a:xfrm>
              <a:off x="0" y="0"/>
              <a:ext cx="5274310" cy="3352800"/>
            </a:xfrm>
            <a:prstGeom prst="rect">
              <a:avLst/>
            </a:prstGeom>
            <a:solidFill>
              <a:prstClr val="white"/>
            </a:solidFill>
          </p:spPr>
          <p:txBody>
            <a:bodyPr/>
            <a:lstStyle/>
            <a:p>
              <a:endParaRPr lang="zh-CN" altLang="en-US" dirty="0"/>
            </a:p>
          </p:txBody>
        </p:sp>
        <p:sp>
          <p:nvSpPr>
            <p:cNvPr id="6" name="菱形 5"/>
            <p:cNvSpPr/>
            <p:nvPr/>
          </p:nvSpPr>
          <p:spPr>
            <a:xfrm>
              <a:off x="2089150" y="31751"/>
              <a:ext cx="1139825" cy="577849"/>
            </a:xfrm>
            <a:prstGeom prst="diamond">
              <a:avLst/>
            </a:prstGeom>
            <a:no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r>
                <a:rPr lang="en-US" sz="900" kern="100">
                  <a:effectLst/>
                  <a:latin typeface="宋体" panose="02010600030101010101" pitchFamily="2" charset="-122"/>
                  <a:ea typeface="等线" panose="02010600030101010101" pitchFamily="2" charset="-122"/>
                  <a:cs typeface="Times New Roman" panose="02020603050405020304" pitchFamily="18" charset="0"/>
                </a:rPr>
                <a:t> </a:t>
              </a:r>
              <a:endParaRPr lang="zh-CN" sz="1050" kern="100">
                <a:effectLst/>
                <a:ea typeface="等线" panose="02010600030101010101" pitchFamily="2" charset="-122"/>
                <a:cs typeface="Times New Roman" panose="02020603050405020304" pitchFamily="18" charset="0"/>
              </a:endParaRPr>
            </a:p>
          </p:txBody>
        </p:sp>
        <p:sp>
          <p:nvSpPr>
            <p:cNvPr id="7" name="文本框 234"/>
            <p:cNvSpPr txBox="1"/>
            <p:nvPr/>
          </p:nvSpPr>
          <p:spPr>
            <a:xfrm>
              <a:off x="2304028" y="120277"/>
              <a:ext cx="761365" cy="460717"/>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ctr"/>
              <a:r>
                <a:rPr lang="zh-CN" sz="1800" kern="100" dirty="0">
                  <a:solidFill>
                    <a:schemeClr val="tx1"/>
                  </a:solidFill>
                  <a:effectLst/>
                  <a:latin typeface="+mn-ea"/>
                  <a:ea typeface="+mn-ea"/>
                  <a:cs typeface="Times New Roman" panose="02020603050405020304" pitchFamily="18" charset="0"/>
                </a:rPr>
                <a:t>修改源码后</a:t>
              </a:r>
            </a:p>
            <a:p>
              <a:pPr algn="ctr"/>
              <a:r>
                <a:rPr lang="zh-CN" sz="1800" kern="100" dirty="0">
                  <a:solidFill>
                    <a:schemeClr val="tx1"/>
                  </a:solidFill>
                  <a:effectLst/>
                  <a:latin typeface="+mn-ea"/>
                  <a:ea typeface="+mn-ea"/>
                  <a:cs typeface="Times New Roman" panose="02020603050405020304" pitchFamily="18" charset="0"/>
                </a:rPr>
                <a:t>是否可闭源</a:t>
              </a:r>
            </a:p>
          </p:txBody>
        </p:sp>
        <p:sp>
          <p:nvSpPr>
            <p:cNvPr id="8" name="菱形 7"/>
            <p:cNvSpPr/>
            <p:nvPr/>
          </p:nvSpPr>
          <p:spPr>
            <a:xfrm>
              <a:off x="3158492" y="774950"/>
              <a:ext cx="1515108" cy="597875"/>
            </a:xfrm>
            <a:prstGeom prst="diamond">
              <a:avLst/>
            </a:prstGeom>
            <a:no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r>
                <a:rPr lang="en-US" sz="900" kern="100">
                  <a:effectLst/>
                  <a:ea typeface="等线" panose="02010600030101010101" pitchFamily="2" charset="-122"/>
                  <a:cs typeface="Times New Roman" panose="02020603050405020304" pitchFamily="18" charset="0"/>
                </a:rPr>
                <a:t> </a:t>
              </a:r>
              <a:endParaRPr lang="zh-CN" sz="1050" kern="100">
                <a:effectLst/>
                <a:ea typeface="等线" panose="02010600030101010101" pitchFamily="2" charset="-122"/>
                <a:cs typeface="Times New Roman" panose="02020603050405020304" pitchFamily="18" charset="0"/>
              </a:endParaRPr>
            </a:p>
          </p:txBody>
        </p:sp>
        <p:sp>
          <p:nvSpPr>
            <p:cNvPr id="9" name="菱形 8"/>
            <p:cNvSpPr/>
            <p:nvPr/>
          </p:nvSpPr>
          <p:spPr>
            <a:xfrm>
              <a:off x="156210" y="1509985"/>
              <a:ext cx="1478915" cy="634365"/>
            </a:xfrm>
            <a:prstGeom prst="diamond">
              <a:avLst/>
            </a:prstGeom>
            <a:no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r>
                <a:rPr lang="en-US" sz="900" kern="100">
                  <a:effectLst/>
                  <a:ea typeface="等线" panose="02010600030101010101" pitchFamily="2" charset="-122"/>
                  <a:cs typeface="Times New Roman" panose="02020603050405020304" pitchFamily="18" charset="0"/>
                </a:rPr>
                <a:t> </a:t>
              </a:r>
              <a:endParaRPr lang="zh-CN" sz="1050" kern="100">
                <a:effectLst/>
                <a:ea typeface="等线" panose="02010600030101010101" pitchFamily="2" charset="-122"/>
                <a:cs typeface="Times New Roman" panose="02020603050405020304" pitchFamily="18" charset="0"/>
              </a:endParaRPr>
            </a:p>
          </p:txBody>
        </p:sp>
        <p:sp>
          <p:nvSpPr>
            <p:cNvPr id="10" name="菱形 9"/>
            <p:cNvSpPr/>
            <p:nvPr/>
          </p:nvSpPr>
          <p:spPr>
            <a:xfrm>
              <a:off x="962025" y="745151"/>
              <a:ext cx="1416050" cy="591524"/>
            </a:xfrm>
            <a:prstGeom prst="diamond">
              <a:avLst/>
            </a:prstGeom>
            <a:no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r>
                <a:rPr lang="en-US" sz="900" kern="100">
                  <a:effectLst/>
                  <a:ea typeface="等线" panose="02010600030101010101" pitchFamily="2" charset="-122"/>
                  <a:cs typeface="Times New Roman" panose="02020603050405020304" pitchFamily="18" charset="0"/>
                </a:rPr>
                <a:t> </a:t>
              </a:r>
              <a:endParaRPr lang="zh-CN" sz="1050" kern="100">
                <a:effectLst/>
                <a:ea typeface="等线" panose="02010600030101010101" pitchFamily="2" charset="-122"/>
                <a:cs typeface="Times New Roman" panose="02020603050405020304" pitchFamily="18" charset="0"/>
              </a:endParaRPr>
            </a:p>
          </p:txBody>
        </p:sp>
        <p:sp>
          <p:nvSpPr>
            <p:cNvPr id="11" name="文本框 234"/>
            <p:cNvSpPr txBox="1"/>
            <p:nvPr/>
          </p:nvSpPr>
          <p:spPr>
            <a:xfrm>
              <a:off x="1176952" y="829900"/>
              <a:ext cx="989965" cy="381000"/>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defPPr>
                <a:defRPr lang="en-US"/>
              </a:defPPr>
              <a:lvl1pPr algn="ctr">
                <a:defRPr sz="1800" kern="100">
                  <a:solidFill>
                    <a:schemeClr val="tx1"/>
                  </a:solidFill>
                  <a:effectLst/>
                  <a:latin typeface="+mn-ea"/>
                  <a:ea typeface="+mn-ea"/>
                  <a:cs typeface="Times New Roman" panose="02020603050405020304" pitchFamily="18" charset="0"/>
                </a:defRPr>
              </a:lvl1pPr>
            </a:lstStyle>
            <a:p>
              <a:r>
                <a:rPr lang="zh-CN" altLang="en-US" dirty="0"/>
                <a:t>经修改后的源码</a:t>
              </a:r>
            </a:p>
            <a:p>
              <a:r>
                <a:rPr lang="zh-CN" altLang="en-US" dirty="0"/>
                <a:t>是否需版权说明</a:t>
              </a:r>
            </a:p>
          </p:txBody>
        </p:sp>
        <p:sp>
          <p:nvSpPr>
            <p:cNvPr id="12" name="文本框 234"/>
            <p:cNvSpPr txBox="1"/>
            <p:nvPr/>
          </p:nvSpPr>
          <p:spPr>
            <a:xfrm>
              <a:off x="345100" y="1633810"/>
              <a:ext cx="1104265" cy="381000"/>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defPPr>
                <a:defRPr lang="en-US"/>
              </a:defPPr>
              <a:lvl1pPr algn="ctr">
                <a:defRPr sz="1800" kern="100">
                  <a:solidFill>
                    <a:schemeClr val="tx1"/>
                  </a:solidFill>
                  <a:effectLst/>
                  <a:latin typeface="+mn-ea"/>
                  <a:ea typeface="+mn-ea"/>
                  <a:cs typeface="Times New Roman" panose="02020603050405020304" pitchFamily="18" charset="0"/>
                </a:defRPr>
              </a:lvl1pPr>
            </a:lstStyle>
            <a:p>
              <a:r>
                <a:rPr lang="zh-CN" altLang="en-US" dirty="0"/>
                <a:t>是否可用开源软件</a:t>
              </a:r>
            </a:p>
            <a:p>
              <a:r>
                <a:rPr lang="zh-CN" altLang="en-US" dirty="0"/>
                <a:t>名字促销衍生代码</a:t>
              </a:r>
            </a:p>
          </p:txBody>
        </p:sp>
        <p:cxnSp>
          <p:nvCxnSpPr>
            <p:cNvPr id="13" name="连接符: 肘形 12"/>
            <p:cNvCxnSpPr>
              <a:stCxn id="6" idx="1"/>
              <a:endCxn id="10" idx="0"/>
            </p:cNvCxnSpPr>
            <p:nvPr/>
          </p:nvCxnSpPr>
          <p:spPr>
            <a:xfrm rot="10800000" flipV="1">
              <a:off x="1670050" y="320675"/>
              <a:ext cx="419100" cy="424475"/>
            </a:xfrm>
            <a:prstGeom prst="bentConnector2">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4" name="文本框 234"/>
            <p:cNvSpPr txBox="1"/>
            <p:nvPr/>
          </p:nvSpPr>
          <p:spPr>
            <a:xfrm>
              <a:off x="1588135" y="80600"/>
              <a:ext cx="418465" cy="220345"/>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ctr">
                <a:lnSpc>
                  <a:spcPts val="1200"/>
                </a:lnSpc>
              </a:pPr>
              <a:r>
                <a:rPr lang="zh-CN" sz="2000" kern="100">
                  <a:solidFill>
                    <a:schemeClr val="tx1"/>
                  </a:solidFill>
                  <a:effectLst/>
                  <a:latin typeface="+mn-ea"/>
                  <a:ea typeface="+mn-ea"/>
                  <a:cs typeface="Times New Roman" panose="02020603050405020304" pitchFamily="18" charset="0"/>
                </a:rPr>
                <a:t>可以</a:t>
              </a:r>
            </a:p>
          </p:txBody>
        </p:sp>
        <p:cxnSp>
          <p:nvCxnSpPr>
            <p:cNvPr id="15" name="连接符: 肘形 14"/>
            <p:cNvCxnSpPr>
              <a:stCxn id="6" idx="3"/>
              <a:endCxn id="8" idx="0"/>
            </p:cNvCxnSpPr>
            <p:nvPr/>
          </p:nvCxnSpPr>
          <p:spPr>
            <a:xfrm>
              <a:off x="3228975" y="320676"/>
              <a:ext cx="687071" cy="454274"/>
            </a:xfrm>
            <a:prstGeom prst="bentConnector2">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6" name="文本框 234"/>
            <p:cNvSpPr txBox="1"/>
            <p:nvPr/>
          </p:nvSpPr>
          <p:spPr>
            <a:xfrm>
              <a:off x="3139100" y="80600"/>
              <a:ext cx="532765" cy="220345"/>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ctr">
                <a:lnSpc>
                  <a:spcPts val="1200"/>
                </a:lnSpc>
              </a:pPr>
              <a:r>
                <a:rPr lang="zh-CN" sz="2000" kern="100">
                  <a:solidFill>
                    <a:schemeClr val="tx1"/>
                  </a:solidFill>
                  <a:effectLst/>
                  <a:latin typeface="+mn-ea"/>
                  <a:ea typeface="+mn-ea"/>
                  <a:cs typeface="Times New Roman" panose="02020603050405020304" pitchFamily="18" charset="0"/>
                </a:rPr>
                <a:t>不可以</a:t>
              </a:r>
            </a:p>
          </p:txBody>
        </p:sp>
        <p:sp>
          <p:nvSpPr>
            <p:cNvPr id="17" name="文本框 234"/>
            <p:cNvSpPr txBox="1"/>
            <p:nvPr/>
          </p:nvSpPr>
          <p:spPr>
            <a:xfrm>
              <a:off x="3416300" y="863850"/>
              <a:ext cx="989965" cy="381000"/>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defPPr>
                <a:defRPr lang="en-US"/>
              </a:defPPr>
              <a:lvl1pPr algn="ctr">
                <a:defRPr sz="1800" kern="100">
                  <a:solidFill>
                    <a:schemeClr val="tx1"/>
                  </a:solidFill>
                  <a:effectLst/>
                  <a:latin typeface="+mn-ea"/>
                  <a:ea typeface="+mn-ea"/>
                  <a:cs typeface="Times New Roman" panose="02020603050405020304" pitchFamily="18" charset="0"/>
                </a:defRPr>
              </a:lvl1pPr>
            </a:lstStyle>
            <a:p>
              <a:r>
                <a:rPr lang="zh-CN" altLang="en-US" dirty="0"/>
                <a:t>新增源码是否</a:t>
              </a:r>
            </a:p>
            <a:p>
              <a:r>
                <a:rPr lang="zh-CN" altLang="en-US" dirty="0"/>
                <a:t>需遵循同样许可</a:t>
              </a:r>
            </a:p>
          </p:txBody>
        </p:sp>
        <p:grpSp>
          <p:nvGrpSpPr>
            <p:cNvPr id="18" name="组合 17"/>
            <p:cNvGrpSpPr/>
            <p:nvPr/>
          </p:nvGrpSpPr>
          <p:grpSpPr>
            <a:xfrm>
              <a:off x="3175635" y="1646420"/>
              <a:ext cx="1478915" cy="634365"/>
              <a:chOff x="2732700" y="1648370"/>
              <a:chExt cx="1478915" cy="634365"/>
            </a:xfrm>
          </p:grpSpPr>
          <p:sp>
            <p:nvSpPr>
              <p:cNvPr id="44" name="菱形 43"/>
              <p:cNvSpPr/>
              <p:nvPr/>
            </p:nvSpPr>
            <p:spPr>
              <a:xfrm>
                <a:off x="2732700" y="1648370"/>
                <a:ext cx="1478915" cy="634365"/>
              </a:xfrm>
              <a:prstGeom prst="diamond">
                <a:avLst/>
              </a:prstGeom>
              <a:no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r>
                  <a:rPr lang="en-US" sz="900" kern="100">
                    <a:effectLst/>
                    <a:latin typeface="宋体" panose="02010600030101010101" pitchFamily="2" charset="-122"/>
                    <a:ea typeface="等线" panose="02010600030101010101" pitchFamily="2" charset="-122"/>
                    <a:cs typeface="Times New Roman" panose="02020603050405020304" pitchFamily="18" charset="0"/>
                  </a:rPr>
                  <a:t> </a:t>
                </a:r>
                <a:endParaRPr lang="zh-CN" sz="1050" kern="100">
                  <a:effectLst/>
                  <a:ea typeface="等线" panose="02010600030101010101" pitchFamily="2" charset="-122"/>
                  <a:cs typeface="Times New Roman" panose="02020603050405020304" pitchFamily="18" charset="0"/>
                </a:endParaRPr>
              </a:p>
            </p:txBody>
          </p:sp>
          <p:sp>
            <p:nvSpPr>
              <p:cNvPr id="45" name="文本框 234"/>
              <p:cNvSpPr txBox="1"/>
              <p:nvPr/>
            </p:nvSpPr>
            <p:spPr>
              <a:xfrm>
                <a:off x="2921295" y="1772195"/>
                <a:ext cx="1104265" cy="381000"/>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defPPr>
                  <a:defRPr lang="en-US"/>
                </a:defPPr>
                <a:lvl1pPr algn="ctr">
                  <a:defRPr sz="1800" kern="100">
                    <a:solidFill>
                      <a:schemeClr val="tx1"/>
                    </a:solidFill>
                    <a:effectLst/>
                    <a:latin typeface="+mn-ea"/>
                    <a:ea typeface="+mn-ea"/>
                    <a:cs typeface="Times New Roman" panose="02020603050405020304" pitchFamily="18" charset="0"/>
                  </a:defRPr>
                </a:lvl1pPr>
              </a:lstStyle>
              <a:p>
                <a:r>
                  <a:rPr lang="zh-CN" altLang="en-US" dirty="0"/>
                  <a:t>是否需要对源代码</a:t>
                </a:r>
              </a:p>
              <a:p>
                <a:r>
                  <a:rPr lang="zh-CN" altLang="en-US" dirty="0"/>
                  <a:t>修改提供说明</a:t>
                </a:r>
              </a:p>
            </p:txBody>
          </p:sp>
        </p:grpSp>
        <p:cxnSp>
          <p:nvCxnSpPr>
            <p:cNvPr id="19" name="连接符: 肘形 18"/>
            <p:cNvCxnSpPr>
              <a:stCxn id="10" idx="1"/>
              <a:endCxn id="9" idx="0"/>
            </p:cNvCxnSpPr>
            <p:nvPr/>
          </p:nvCxnSpPr>
          <p:spPr>
            <a:xfrm rot="10800000" flipV="1">
              <a:off x="895669" y="1040913"/>
              <a:ext cx="66357" cy="469072"/>
            </a:xfrm>
            <a:prstGeom prst="bentConnector2">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 name="连接符: 肘形 19"/>
            <p:cNvCxnSpPr>
              <a:stCxn id="8" idx="2"/>
              <a:endCxn id="44" idx="0"/>
            </p:cNvCxnSpPr>
            <p:nvPr/>
          </p:nvCxnSpPr>
          <p:spPr>
            <a:xfrm rot="5400000">
              <a:off x="3778773" y="1509146"/>
              <a:ext cx="273595" cy="953"/>
            </a:xfrm>
            <a:prstGeom prst="bentConnector3">
              <a:avLst>
                <a:gd name="adj1" fmla="val 50000"/>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1" name="文本框 234"/>
            <p:cNvSpPr txBox="1"/>
            <p:nvPr/>
          </p:nvSpPr>
          <p:spPr>
            <a:xfrm>
              <a:off x="362985" y="1138170"/>
              <a:ext cx="532765" cy="242275"/>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ctr">
                <a:lnSpc>
                  <a:spcPts val="1200"/>
                </a:lnSpc>
              </a:pPr>
              <a:r>
                <a:rPr lang="zh-CN" sz="2000" kern="100" dirty="0">
                  <a:solidFill>
                    <a:schemeClr val="tx1"/>
                  </a:solidFill>
                  <a:effectLst/>
                  <a:latin typeface="+mn-ea"/>
                  <a:ea typeface="+mn-ea"/>
                  <a:cs typeface="Times New Roman" panose="02020603050405020304" pitchFamily="18" charset="0"/>
                </a:rPr>
                <a:t>不需要</a:t>
              </a:r>
            </a:p>
          </p:txBody>
        </p:sp>
        <p:sp>
          <p:nvSpPr>
            <p:cNvPr id="22" name="文本框 234"/>
            <p:cNvSpPr txBox="1"/>
            <p:nvPr/>
          </p:nvSpPr>
          <p:spPr>
            <a:xfrm>
              <a:off x="2330767" y="1200535"/>
              <a:ext cx="418465" cy="220345"/>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ctr">
                <a:lnSpc>
                  <a:spcPts val="1200"/>
                </a:lnSpc>
              </a:pPr>
              <a:r>
                <a:rPr lang="zh-CN" sz="2000" kern="100" dirty="0">
                  <a:solidFill>
                    <a:schemeClr val="tx1"/>
                  </a:solidFill>
                  <a:effectLst/>
                  <a:latin typeface="+mn-ea"/>
                  <a:ea typeface="+mn-ea"/>
                  <a:cs typeface="Times New Roman" panose="02020603050405020304" pitchFamily="18" charset="0"/>
                </a:rPr>
                <a:t>需要</a:t>
              </a:r>
            </a:p>
          </p:txBody>
        </p:sp>
        <p:cxnSp>
          <p:nvCxnSpPr>
            <p:cNvPr id="23" name="连接符: 肘形 22"/>
            <p:cNvCxnSpPr>
              <a:stCxn id="9" idx="1"/>
              <a:endCxn id="25" idx="0"/>
            </p:cNvCxnSpPr>
            <p:nvPr/>
          </p:nvCxnSpPr>
          <p:spPr>
            <a:xfrm rot="10800000" flipH="1" flipV="1">
              <a:off x="156209" y="1827167"/>
              <a:ext cx="229553" cy="692127"/>
            </a:xfrm>
            <a:prstGeom prst="bentConnector4">
              <a:avLst>
                <a:gd name="adj1" fmla="val -45643"/>
                <a:gd name="adj2" fmla="val 72913"/>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4" name="文本框 234"/>
            <p:cNvSpPr txBox="1"/>
            <p:nvPr/>
          </p:nvSpPr>
          <p:spPr>
            <a:xfrm>
              <a:off x="14400" y="2040037"/>
              <a:ext cx="418465" cy="241935"/>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l">
                <a:lnSpc>
                  <a:spcPts val="1200"/>
                </a:lnSpc>
              </a:pPr>
              <a:r>
                <a:rPr lang="zh-CN" sz="2000" kern="100" dirty="0">
                  <a:solidFill>
                    <a:schemeClr val="tx1"/>
                  </a:solidFill>
                  <a:effectLst/>
                  <a:latin typeface="+mn-ea"/>
                  <a:ea typeface="+mn-ea"/>
                  <a:cs typeface="Times New Roman" panose="02020603050405020304" pitchFamily="18" charset="0"/>
                </a:rPr>
                <a:t>可以</a:t>
              </a:r>
            </a:p>
          </p:txBody>
        </p:sp>
        <p:sp>
          <p:nvSpPr>
            <p:cNvPr id="25" name="矩形: 圆角 24"/>
            <p:cNvSpPr/>
            <p:nvPr/>
          </p:nvSpPr>
          <p:spPr>
            <a:xfrm>
              <a:off x="79375" y="2519295"/>
              <a:ext cx="612775" cy="415925"/>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r>
                <a:rPr lang="en-US" sz="1800" kern="100" dirty="0">
                  <a:effectLst/>
                  <a:latin typeface="+mn-ea"/>
                  <a:cs typeface="Times New Roman" panose="02020603050405020304" pitchFamily="18" charset="0"/>
                </a:rPr>
                <a:t>MIT</a:t>
              </a:r>
              <a:endParaRPr lang="zh-CN" sz="1800" kern="100" dirty="0">
                <a:effectLst/>
                <a:latin typeface="+mn-ea"/>
                <a:cs typeface="Times New Roman" panose="02020603050405020304" pitchFamily="18" charset="0"/>
              </a:endParaRPr>
            </a:p>
            <a:p>
              <a:pPr algn="ctr"/>
              <a:r>
                <a:rPr lang="zh-CN" sz="1800" kern="100" dirty="0">
                  <a:effectLst/>
                  <a:latin typeface="+mn-ea"/>
                  <a:cs typeface="Times New Roman" panose="02020603050405020304" pitchFamily="18" charset="0"/>
                </a:rPr>
                <a:t>许可证</a:t>
              </a:r>
            </a:p>
          </p:txBody>
        </p:sp>
        <p:sp>
          <p:nvSpPr>
            <p:cNvPr id="26" name="矩形: 圆角 25"/>
            <p:cNvSpPr/>
            <p:nvPr/>
          </p:nvSpPr>
          <p:spPr>
            <a:xfrm>
              <a:off x="1034075" y="2519294"/>
              <a:ext cx="572475" cy="415925"/>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r>
                <a:rPr lang="en-US" sz="1800" kern="100">
                  <a:effectLst/>
                  <a:latin typeface="+mn-ea"/>
                  <a:cs typeface="Times New Roman" panose="02020603050405020304" pitchFamily="18" charset="0"/>
                </a:rPr>
                <a:t>BSD</a:t>
              </a:r>
              <a:endParaRPr lang="zh-CN" sz="1800" kern="100">
                <a:effectLst/>
                <a:latin typeface="+mn-ea"/>
                <a:cs typeface="Times New Roman" panose="02020603050405020304" pitchFamily="18" charset="0"/>
              </a:endParaRPr>
            </a:p>
            <a:p>
              <a:pPr algn="ctr"/>
              <a:r>
                <a:rPr lang="zh-CN" sz="1800" kern="100">
                  <a:effectLst/>
                  <a:latin typeface="+mn-ea"/>
                  <a:cs typeface="Times New Roman" panose="02020603050405020304" pitchFamily="18" charset="0"/>
                </a:rPr>
                <a:t>许可证</a:t>
              </a:r>
            </a:p>
          </p:txBody>
        </p:sp>
        <p:cxnSp>
          <p:nvCxnSpPr>
            <p:cNvPr id="27" name="连接符: 肘形 26"/>
            <p:cNvCxnSpPr>
              <a:stCxn id="9" idx="3"/>
              <a:endCxn id="26" idx="0"/>
            </p:cNvCxnSpPr>
            <p:nvPr/>
          </p:nvCxnSpPr>
          <p:spPr>
            <a:xfrm flipH="1">
              <a:off x="1320313" y="1827168"/>
              <a:ext cx="314812" cy="692126"/>
            </a:xfrm>
            <a:prstGeom prst="bentConnector4">
              <a:avLst>
                <a:gd name="adj1" fmla="val -72615"/>
                <a:gd name="adj2" fmla="val 72914"/>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8" name="文本框 234"/>
            <p:cNvSpPr txBox="1"/>
            <p:nvPr/>
          </p:nvSpPr>
          <p:spPr>
            <a:xfrm>
              <a:off x="1420148" y="2049440"/>
              <a:ext cx="532765" cy="259080"/>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just">
                <a:lnSpc>
                  <a:spcPts val="1200"/>
                </a:lnSpc>
              </a:pPr>
              <a:r>
                <a:rPr lang="zh-CN" sz="2000" kern="100">
                  <a:solidFill>
                    <a:schemeClr val="tx1"/>
                  </a:solidFill>
                  <a:effectLst/>
                  <a:latin typeface="+mn-ea"/>
                  <a:ea typeface="+mn-ea"/>
                  <a:cs typeface="Times New Roman" panose="02020603050405020304" pitchFamily="18" charset="0"/>
                </a:rPr>
                <a:t>不可以</a:t>
              </a:r>
            </a:p>
          </p:txBody>
        </p:sp>
        <p:sp>
          <p:nvSpPr>
            <p:cNvPr id="29" name="矩形: 圆角 28"/>
            <p:cNvSpPr/>
            <p:nvPr/>
          </p:nvSpPr>
          <p:spPr>
            <a:xfrm>
              <a:off x="1851025" y="2519295"/>
              <a:ext cx="688975" cy="415925"/>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r>
                <a:rPr lang="en-US" sz="1800" kern="100">
                  <a:effectLst/>
                  <a:latin typeface="+mn-ea"/>
                  <a:cs typeface="Times New Roman" panose="02020603050405020304" pitchFamily="18" charset="0"/>
                </a:rPr>
                <a:t>Apache</a:t>
              </a:r>
              <a:r>
                <a:rPr lang="zh-CN" sz="1800" kern="100">
                  <a:effectLst/>
                  <a:latin typeface="+mn-ea"/>
                  <a:cs typeface="Times New Roman" panose="02020603050405020304" pitchFamily="18" charset="0"/>
                </a:rPr>
                <a:t>许可证</a:t>
              </a:r>
            </a:p>
          </p:txBody>
        </p:sp>
        <p:cxnSp>
          <p:nvCxnSpPr>
            <p:cNvPr id="30" name="连接符: 肘形 29"/>
            <p:cNvCxnSpPr>
              <a:stCxn id="10" idx="3"/>
              <a:endCxn id="29" idx="0"/>
            </p:cNvCxnSpPr>
            <p:nvPr/>
          </p:nvCxnSpPr>
          <p:spPr>
            <a:xfrm flipH="1">
              <a:off x="2195513" y="1040913"/>
              <a:ext cx="182562" cy="1478382"/>
            </a:xfrm>
            <a:prstGeom prst="bentConnector4">
              <a:avLst>
                <a:gd name="adj1" fmla="val -125218"/>
                <a:gd name="adj2" fmla="val 60003"/>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1" name="矩形: 圆角 30"/>
            <p:cNvSpPr/>
            <p:nvPr/>
          </p:nvSpPr>
          <p:spPr>
            <a:xfrm>
              <a:off x="2728255" y="2519295"/>
              <a:ext cx="635975" cy="415925"/>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r>
                <a:rPr lang="en-US" sz="1800" kern="100">
                  <a:effectLst/>
                  <a:latin typeface="+mn-ea"/>
                  <a:cs typeface="Times New Roman" panose="02020603050405020304" pitchFamily="18" charset="0"/>
                </a:rPr>
                <a:t>LGPL</a:t>
              </a:r>
              <a:endParaRPr lang="zh-CN" sz="1800" kern="100">
                <a:effectLst/>
                <a:latin typeface="+mn-ea"/>
                <a:cs typeface="Times New Roman" panose="02020603050405020304" pitchFamily="18" charset="0"/>
              </a:endParaRPr>
            </a:p>
            <a:p>
              <a:pPr algn="ctr"/>
              <a:r>
                <a:rPr lang="zh-CN" sz="1800" kern="100">
                  <a:effectLst/>
                  <a:latin typeface="+mn-ea"/>
                  <a:cs typeface="Times New Roman" panose="02020603050405020304" pitchFamily="18" charset="0"/>
                </a:rPr>
                <a:t>许可证</a:t>
              </a:r>
            </a:p>
          </p:txBody>
        </p:sp>
        <p:sp>
          <p:nvSpPr>
            <p:cNvPr id="32" name="矩形: 圆角 31"/>
            <p:cNvSpPr/>
            <p:nvPr/>
          </p:nvSpPr>
          <p:spPr>
            <a:xfrm>
              <a:off x="3579790" y="2513490"/>
              <a:ext cx="674710" cy="415925"/>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r>
                <a:rPr lang="en-US" sz="1800" kern="100" dirty="0">
                  <a:effectLst/>
                  <a:latin typeface="+mn-ea"/>
                  <a:cs typeface="Times New Roman" panose="02020603050405020304" pitchFamily="18" charset="0"/>
                </a:rPr>
                <a:t>MPL</a:t>
              </a:r>
              <a:endParaRPr lang="zh-CN" sz="1800" kern="100" dirty="0">
                <a:effectLst/>
                <a:latin typeface="+mn-ea"/>
                <a:cs typeface="Times New Roman" panose="02020603050405020304" pitchFamily="18" charset="0"/>
              </a:endParaRPr>
            </a:p>
            <a:p>
              <a:pPr algn="ctr"/>
              <a:r>
                <a:rPr lang="zh-CN" sz="1800" kern="100" dirty="0">
                  <a:effectLst/>
                  <a:latin typeface="+mn-ea"/>
                  <a:cs typeface="Times New Roman" panose="02020603050405020304" pitchFamily="18" charset="0"/>
                </a:rPr>
                <a:t>许可证</a:t>
              </a:r>
            </a:p>
          </p:txBody>
        </p:sp>
        <p:sp>
          <p:nvSpPr>
            <p:cNvPr id="33" name="矩形: 圆角 32"/>
            <p:cNvSpPr/>
            <p:nvPr/>
          </p:nvSpPr>
          <p:spPr>
            <a:xfrm>
              <a:off x="4552951" y="2508114"/>
              <a:ext cx="660400" cy="415925"/>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r>
                <a:rPr lang="en-US" sz="1800" kern="100" dirty="0">
                  <a:latin typeface="+mn-ea"/>
                  <a:cs typeface="Times New Roman" panose="02020603050405020304" pitchFamily="18" charset="0"/>
                </a:rPr>
                <a:t>GPL</a:t>
              </a:r>
              <a:endParaRPr lang="zh-CN" altLang="en-US" sz="1800" kern="100" dirty="0">
                <a:latin typeface="+mn-ea"/>
                <a:cs typeface="Times New Roman" panose="02020603050405020304" pitchFamily="18" charset="0"/>
              </a:endParaRPr>
            </a:p>
            <a:p>
              <a:pPr algn="ctr"/>
              <a:r>
                <a:rPr lang="zh-CN" altLang="en-US" sz="1800" kern="100" dirty="0">
                  <a:latin typeface="+mn-ea"/>
                  <a:cs typeface="Times New Roman" panose="02020603050405020304" pitchFamily="18" charset="0"/>
                </a:rPr>
                <a:t>许可证</a:t>
              </a:r>
            </a:p>
          </p:txBody>
        </p:sp>
        <p:cxnSp>
          <p:nvCxnSpPr>
            <p:cNvPr id="34" name="连接符: 肘形 33"/>
            <p:cNvCxnSpPr>
              <a:stCxn id="8" idx="3"/>
              <a:endCxn id="33" idx="0"/>
            </p:cNvCxnSpPr>
            <p:nvPr/>
          </p:nvCxnSpPr>
          <p:spPr>
            <a:xfrm>
              <a:off x="4673600" y="1073888"/>
              <a:ext cx="209551" cy="1434226"/>
            </a:xfrm>
            <a:prstGeom prst="bentConnector2">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5" name="文本框 234"/>
            <p:cNvSpPr txBox="1"/>
            <p:nvPr/>
          </p:nvSpPr>
          <p:spPr>
            <a:xfrm>
              <a:off x="4908582" y="1094842"/>
              <a:ext cx="418465" cy="239883"/>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ctr">
                <a:lnSpc>
                  <a:spcPts val="1200"/>
                </a:lnSpc>
              </a:pPr>
              <a:r>
                <a:rPr lang="zh-CN" sz="2000" kern="100">
                  <a:solidFill>
                    <a:schemeClr val="tx1"/>
                  </a:solidFill>
                  <a:effectLst/>
                  <a:latin typeface="+mn-ea"/>
                  <a:ea typeface="+mn-ea"/>
                  <a:cs typeface="Times New Roman" panose="02020603050405020304" pitchFamily="18" charset="0"/>
                </a:rPr>
                <a:t>需要</a:t>
              </a:r>
            </a:p>
          </p:txBody>
        </p:sp>
        <p:sp>
          <p:nvSpPr>
            <p:cNvPr id="36" name="文本框 234"/>
            <p:cNvSpPr txBox="1"/>
            <p:nvPr/>
          </p:nvSpPr>
          <p:spPr>
            <a:xfrm>
              <a:off x="3915092" y="1430118"/>
              <a:ext cx="532765" cy="239395"/>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ctr">
                <a:lnSpc>
                  <a:spcPts val="1200"/>
                </a:lnSpc>
              </a:pPr>
              <a:r>
                <a:rPr lang="zh-CN" sz="2000" kern="100">
                  <a:solidFill>
                    <a:schemeClr val="tx1"/>
                  </a:solidFill>
                  <a:effectLst/>
                  <a:latin typeface="+mn-ea"/>
                  <a:ea typeface="+mn-ea"/>
                  <a:cs typeface="Times New Roman" panose="02020603050405020304" pitchFamily="18" charset="0"/>
                </a:rPr>
                <a:t>不需要</a:t>
              </a:r>
            </a:p>
          </p:txBody>
        </p:sp>
        <p:cxnSp>
          <p:nvCxnSpPr>
            <p:cNvPr id="37" name="连接符: 肘形 36"/>
            <p:cNvCxnSpPr>
              <a:endCxn id="32" idx="0"/>
            </p:cNvCxnSpPr>
            <p:nvPr/>
          </p:nvCxnSpPr>
          <p:spPr>
            <a:xfrm rot="16200000" flipH="1">
              <a:off x="3800563" y="2396908"/>
              <a:ext cx="232702" cy="462"/>
            </a:xfrm>
            <a:prstGeom prst="bentConnector3">
              <a:avLst>
                <a:gd name="adj1" fmla="val 50000"/>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8" name="文本框 234"/>
            <p:cNvSpPr txBox="1"/>
            <p:nvPr/>
          </p:nvSpPr>
          <p:spPr>
            <a:xfrm>
              <a:off x="3902264" y="2292024"/>
              <a:ext cx="418465" cy="239395"/>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ctr">
                <a:lnSpc>
                  <a:spcPts val="1200"/>
                </a:lnSpc>
              </a:pPr>
              <a:r>
                <a:rPr lang="zh-CN" sz="2000" kern="100" dirty="0">
                  <a:solidFill>
                    <a:schemeClr val="tx1"/>
                  </a:solidFill>
                  <a:effectLst/>
                  <a:latin typeface="+mn-ea"/>
                  <a:ea typeface="+mn-ea"/>
                  <a:cs typeface="Times New Roman" panose="02020603050405020304" pitchFamily="18" charset="0"/>
                </a:rPr>
                <a:t>需要</a:t>
              </a:r>
            </a:p>
          </p:txBody>
        </p:sp>
        <p:cxnSp>
          <p:nvCxnSpPr>
            <p:cNvPr id="39" name="连接符: 肘形 38"/>
            <p:cNvCxnSpPr>
              <a:stCxn id="44" idx="1"/>
              <a:endCxn id="31" idx="0"/>
            </p:cNvCxnSpPr>
            <p:nvPr/>
          </p:nvCxnSpPr>
          <p:spPr>
            <a:xfrm rot="10800000" flipV="1">
              <a:off x="3046243" y="1963603"/>
              <a:ext cx="129392" cy="555692"/>
            </a:xfrm>
            <a:prstGeom prst="bentConnector2">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40" name="文本框 234"/>
            <p:cNvSpPr txBox="1"/>
            <p:nvPr/>
          </p:nvSpPr>
          <p:spPr>
            <a:xfrm>
              <a:off x="3001682" y="2259764"/>
              <a:ext cx="532765" cy="239395"/>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ctr">
                <a:lnSpc>
                  <a:spcPts val="1200"/>
                </a:lnSpc>
              </a:pPr>
              <a:r>
                <a:rPr lang="zh-CN" sz="2000" kern="100">
                  <a:solidFill>
                    <a:schemeClr val="tx1"/>
                  </a:solidFill>
                  <a:effectLst/>
                  <a:latin typeface="+mn-ea"/>
                  <a:ea typeface="+mn-ea"/>
                  <a:cs typeface="Times New Roman" panose="02020603050405020304" pitchFamily="18" charset="0"/>
                </a:rPr>
                <a:t>不需要</a:t>
              </a:r>
            </a:p>
          </p:txBody>
        </p:sp>
        <p:cxnSp>
          <p:nvCxnSpPr>
            <p:cNvPr id="41" name="直接箭头连接符 40"/>
            <p:cNvCxnSpPr/>
            <p:nvPr/>
          </p:nvCxnSpPr>
          <p:spPr>
            <a:xfrm flipV="1">
              <a:off x="107950" y="3019425"/>
              <a:ext cx="5105401" cy="15875"/>
            </a:xfrm>
            <a:prstGeom prst="straightConnector1">
              <a:avLst/>
            </a:prstGeom>
            <a:ln w="508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文本框 234"/>
            <p:cNvSpPr txBox="1"/>
            <p:nvPr/>
          </p:nvSpPr>
          <p:spPr>
            <a:xfrm>
              <a:off x="79375" y="3103227"/>
              <a:ext cx="646643" cy="241300"/>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defPPr>
                <a:defRPr lang="en-US"/>
              </a:defPPr>
              <a:lvl1pPr algn="just">
                <a:lnSpc>
                  <a:spcPts val="1200"/>
                </a:lnSpc>
                <a:defRPr sz="2000" kern="100">
                  <a:solidFill>
                    <a:srgbClr val="C00000"/>
                  </a:solidFill>
                  <a:effectLst/>
                  <a:latin typeface="+mn-ea"/>
                  <a:ea typeface="+mn-ea"/>
                  <a:cs typeface="Times New Roman" panose="02020603050405020304" pitchFamily="18" charset="0"/>
                </a:defRPr>
              </a:lvl1pPr>
            </a:lstStyle>
            <a:p>
              <a:r>
                <a:rPr lang="zh-CN" altLang="en-US" dirty="0"/>
                <a:t>弱约束</a:t>
              </a:r>
            </a:p>
          </p:txBody>
        </p:sp>
        <p:sp>
          <p:nvSpPr>
            <p:cNvPr id="43" name="文本框 234"/>
            <p:cNvSpPr txBox="1"/>
            <p:nvPr/>
          </p:nvSpPr>
          <p:spPr>
            <a:xfrm>
              <a:off x="4616769" y="3098687"/>
              <a:ext cx="532765" cy="240665"/>
            </a:xfrm>
            <a:prstGeom prst="rect">
              <a:avLst/>
            </a:prstGeom>
            <a:noFill/>
            <a:ln w="6350">
              <a:noFill/>
            </a:ln>
          </p:spPr>
          <p:txBody>
            <a:bodyPr rot="0" spcFirstLastPara="0" vert="horz" wrap="none" lIns="91440" tIns="45720" rIns="91440" bIns="45720" numCol="1" spcCol="0" rtlCol="0" fromWordArt="0" anchor="t" anchorCtr="0" forceAA="0" compatLnSpc="1">
              <a:noAutofit/>
            </a:bodyPr>
            <a:lstStyle/>
            <a:p>
              <a:pPr algn="just">
                <a:lnSpc>
                  <a:spcPts val="1200"/>
                </a:lnSpc>
              </a:pPr>
              <a:r>
                <a:rPr lang="zh-CN" sz="2000" kern="100" dirty="0">
                  <a:solidFill>
                    <a:srgbClr val="C00000"/>
                  </a:solidFill>
                  <a:effectLst/>
                  <a:latin typeface="+mn-ea"/>
                  <a:ea typeface="+mn-ea"/>
                  <a:cs typeface="Times New Roman" panose="02020603050405020304" pitchFamily="18" charset="0"/>
                </a:rPr>
                <a:t>强约束</a:t>
              </a:r>
            </a:p>
          </p:txBody>
        </p:sp>
      </p:gr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2.5 </a:t>
            </a:r>
            <a:r>
              <a:rPr lang="zh-CN" altLang="en-US" dirty="0"/>
              <a:t>开源软件的利用</a:t>
            </a:r>
          </a:p>
        </p:txBody>
      </p:sp>
      <p:sp>
        <p:nvSpPr>
          <p:cNvPr id="3" name="内容占位符 2"/>
          <p:cNvSpPr>
            <a:spLocks noGrp="1"/>
          </p:cNvSpPr>
          <p:nvPr>
            <p:ph idx="1"/>
          </p:nvPr>
        </p:nvSpPr>
        <p:spPr>
          <a:xfrm>
            <a:off x="539750" y="1125538"/>
            <a:ext cx="10920052" cy="5040312"/>
          </a:xfrm>
        </p:spPr>
        <p:txBody>
          <a:bodyPr/>
          <a:lstStyle/>
          <a:p>
            <a:r>
              <a:rPr lang="zh-CN" altLang="zh-CN" dirty="0"/>
              <a:t>学习开源软件</a:t>
            </a:r>
            <a:endParaRPr lang="en-US" altLang="zh-CN" dirty="0"/>
          </a:p>
          <a:p>
            <a:pPr lvl="1"/>
            <a:r>
              <a:rPr lang="zh-CN" altLang="zh-CN" dirty="0"/>
              <a:t>不仅反映了核心开发者的软件技术和功能创意</a:t>
            </a:r>
            <a:r>
              <a:rPr lang="zh-CN" altLang="en-US" dirty="0"/>
              <a:t>，</a:t>
            </a:r>
            <a:r>
              <a:rPr lang="zh-CN" altLang="zh-CN" dirty="0"/>
              <a:t>而且还蕴含了高水平的软件开发技能，如架构设计、编码风格、模块封装等</a:t>
            </a:r>
          </a:p>
          <a:p>
            <a:r>
              <a:rPr lang="zh-CN" altLang="zh-CN" dirty="0"/>
              <a:t>重用开源代码</a:t>
            </a:r>
          </a:p>
          <a:p>
            <a:pPr lvl="1"/>
            <a:r>
              <a:rPr lang="zh-CN" altLang="en-US" dirty="0"/>
              <a:t>开源软件构成了</a:t>
            </a:r>
            <a:r>
              <a:rPr lang="zh-CN" altLang="zh-CN" dirty="0"/>
              <a:t>支撑软件开发的可重用软件资源库，可实现更大粒度的软件重用</a:t>
            </a:r>
            <a:endParaRPr lang="en-US" altLang="zh-CN" dirty="0"/>
          </a:p>
          <a:p>
            <a:r>
              <a:rPr lang="zh-CN" altLang="zh-CN" dirty="0"/>
              <a:t>参与开源建设，掌握开源技术，理解开源文化</a:t>
            </a:r>
            <a:endParaRPr lang="en-US" altLang="zh-CN" dirty="0"/>
          </a:p>
          <a:p>
            <a:pPr lvl="1"/>
            <a:r>
              <a:rPr lang="zh-CN" altLang="zh-CN" dirty="0"/>
              <a:t>包括反馈软件缺陷、提出软件需求、讨论问题的解决、贡献程序代码等等</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开源软件的使用</a:t>
            </a:r>
          </a:p>
        </p:txBody>
      </p:sp>
      <p:sp>
        <p:nvSpPr>
          <p:cNvPr id="3" name="内容占位符 2"/>
          <p:cNvSpPr>
            <a:spLocks noGrp="1"/>
          </p:cNvSpPr>
          <p:nvPr>
            <p:ph idx="1"/>
          </p:nvPr>
        </p:nvSpPr>
        <p:spPr>
          <a:xfrm>
            <a:off x="539750" y="1125538"/>
            <a:ext cx="11280092" cy="5040312"/>
          </a:xfrm>
        </p:spPr>
        <p:txBody>
          <a:bodyPr>
            <a:normAutofit/>
          </a:bodyPr>
          <a:lstStyle/>
          <a:p>
            <a:r>
              <a:rPr lang="zh-CN" altLang="en-US" dirty="0"/>
              <a:t>重用和集成开源软件来</a:t>
            </a:r>
            <a:r>
              <a:rPr lang="zh-CN" altLang="en-US" dirty="0">
                <a:sym typeface="+mn-ea"/>
              </a:rPr>
              <a:t>快速搭建高质量的系统</a:t>
            </a:r>
          </a:p>
          <a:p>
            <a:pPr lvl="1"/>
            <a:r>
              <a:rPr lang="en-US" altLang="zh-CN" dirty="0"/>
              <a:t>Instagram (abbr. Instant telegram)</a:t>
            </a:r>
            <a:r>
              <a:rPr lang="zh-CN" altLang="en-US" dirty="0"/>
              <a:t>软件，实现基于移动设备的照片和视频共享、在线服务软件</a:t>
            </a:r>
            <a:endParaRPr lang="en-US" altLang="zh-CN" dirty="0"/>
          </a:p>
          <a:p>
            <a:pPr lvl="1"/>
            <a:r>
              <a:rPr lang="en-US" altLang="zh-CN" b="1" dirty="0">
                <a:solidFill>
                  <a:srgbClr val="C00000"/>
                </a:solidFill>
              </a:rPr>
              <a:t>5</a:t>
            </a:r>
            <a:r>
              <a:rPr lang="zh-CN" altLang="en-US" b="1" dirty="0">
                <a:solidFill>
                  <a:srgbClr val="C00000"/>
                </a:solidFill>
              </a:rPr>
              <a:t>个软件工程师，</a:t>
            </a:r>
            <a:r>
              <a:rPr lang="zh-CN" altLang="en-US" dirty="0"/>
              <a:t>用了</a:t>
            </a:r>
            <a:r>
              <a:rPr lang="zh-CN" altLang="en-US" b="1" dirty="0">
                <a:solidFill>
                  <a:srgbClr val="C00000"/>
                </a:solidFill>
              </a:rPr>
              <a:t>十多款开源软件，</a:t>
            </a:r>
            <a:r>
              <a:rPr lang="en-US" altLang="zh-CN" b="1" dirty="0">
                <a:solidFill>
                  <a:srgbClr val="C00000"/>
                </a:solidFill>
              </a:rPr>
              <a:t>8</a:t>
            </a:r>
            <a:r>
              <a:rPr lang="zh-CN" altLang="en-US" b="1" dirty="0">
                <a:solidFill>
                  <a:srgbClr val="C00000"/>
                </a:solidFill>
              </a:rPr>
              <a:t>周</a:t>
            </a:r>
            <a:r>
              <a:rPr lang="zh-CN" altLang="en-US" dirty="0"/>
              <a:t>打造最初</a:t>
            </a:r>
            <a:r>
              <a:rPr lang="en-US" altLang="zh-CN" dirty="0"/>
              <a:t>Instagram</a:t>
            </a:r>
          </a:p>
        </p:txBody>
      </p:sp>
      <p:sp>
        <p:nvSpPr>
          <p:cNvPr id="8" name="矩形 7"/>
          <p:cNvSpPr/>
          <p:nvPr/>
        </p:nvSpPr>
        <p:spPr>
          <a:xfrm>
            <a:off x="6201" y="6415988"/>
            <a:ext cx="12184211" cy="450056"/>
          </a:xfrm>
          <a:prstGeom prst="rect">
            <a:avLst/>
          </a:prstGeom>
          <a:solidFill>
            <a:schemeClr val="accent5">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342900" indent="-342900" algn="just">
              <a:buFont typeface="Wingdings" panose="05000000000000000000" pitchFamily="2" charset="2"/>
              <a:buChar char="Ø"/>
            </a:pPr>
            <a:r>
              <a:rPr lang="zh-CN" altLang="zh-CN" sz="2000" dirty="0">
                <a:solidFill>
                  <a:schemeClr val="lt1"/>
                </a:solidFill>
                <a:latin typeface="+mj-lt"/>
                <a:sym typeface="+mn-ea"/>
              </a:rPr>
              <a:t>https://en.wikipedia.org/wiki/Instagram</a:t>
            </a: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127" y="3548909"/>
            <a:ext cx="3009265" cy="721995"/>
          </a:xfrm>
          <a:prstGeom prst="rect">
            <a:avLst/>
          </a:prstGeom>
        </p:spPr>
      </p:pic>
      <p:pic>
        <p:nvPicPr>
          <p:cNvPr id="11" name="图片 10"/>
          <p:cNvPicPr>
            <a:picLocks noChangeAspect="1"/>
          </p:cNvPicPr>
          <p:nvPr/>
        </p:nvPicPr>
        <p:blipFill>
          <a:blip r:embed="rId3"/>
          <a:stretch>
            <a:fillRect/>
          </a:stretch>
        </p:blipFill>
        <p:spPr>
          <a:xfrm>
            <a:off x="6550183" y="3535601"/>
            <a:ext cx="2929399" cy="2630249"/>
          </a:xfrm>
          <a:prstGeom prst="rect">
            <a:avLst/>
          </a:prstGeom>
          <a:effectLst>
            <a:outerShdw blurRad="63500" sx="102000" sy="102000" algn="ctr" rotWithShape="0">
              <a:prstClr val="black">
                <a:alpha val="40000"/>
              </a:prstClr>
            </a:outerShdw>
          </a:effectLst>
        </p:spPr>
      </p:pic>
      <p:sp>
        <p:nvSpPr>
          <p:cNvPr id="5" name="文本框 4"/>
          <p:cNvSpPr txBox="1"/>
          <p:nvPr/>
        </p:nvSpPr>
        <p:spPr>
          <a:xfrm>
            <a:off x="1162658" y="4803404"/>
            <a:ext cx="3132348" cy="954107"/>
          </a:xfrm>
          <a:prstGeom prst="rect">
            <a:avLst/>
          </a:prstGeom>
          <a:noFill/>
        </p:spPr>
        <p:txBody>
          <a:bodyPr wrap="square" rtlCol="0">
            <a:spAutoFit/>
          </a:bodyPr>
          <a:lstStyle/>
          <a:p>
            <a:r>
              <a:rPr lang="zh-CN" altLang="en-US" sz="2800" dirty="0">
                <a:solidFill>
                  <a:srgbClr val="C00000"/>
                </a:solidFill>
                <a:latin typeface="微软雅黑" panose="020B0503020204020204" charset="-122"/>
                <a:ea typeface="微软雅黑" panose="020B0503020204020204" charset="-122"/>
              </a:rPr>
              <a:t>提高软件开发效率和质量的有效手段</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r>
              <a:rPr lang="zh-CN" altLang="en-US" dirty="0"/>
              <a:t>引发软件产业界的转变</a:t>
            </a:r>
          </a:p>
        </p:txBody>
      </p:sp>
      <p:sp>
        <p:nvSpPr>
          <p:cNvPr id="4" name="灯片编号占位符 3"/>
          <p:cNvSpPr>
            <a:spLocks noGrp="1"/>
          </p:cNvSpPr>
          <p:nvPr>
            <p:ph type="sldNum" sz="quarter" idx="4294967295"/>
          </p:nvPr>
        </p:nvSpPr>
        <p:spPr>
          <a:xfrm>
            <a:off x="9056688" y="6408738"/>
            <a:ext cx="3133725" cy="365125"/>
          </a:xfrm>
        </p:spPr>
        <p:txBody>
          <a:bodyPr/>
          <a:lstStyle/>
          <a:p>
            <a:r>
              <a:rPr lang="zh-CN" altLang="en-US"/>
              <a:t>*</a:t>
            </a:r>
          </a:p>
        </p:txBody>
      </p:sp>
      <p:pic>
        <p:nvPicPr>
          <p:cNvPr id="7" name="图片 6"/>
          <p:cNvPicPr>
            <a:picLocks noChangeAspect="1"/>
          </p:cNvPicPr>
          <p:nvPr/>
        </p:nvPicPr>
        <p:blipFill>
          <a:blip r:embed="rId3"/>
          <a:stretch>
            <a:fillRect/>
          </a:stretch>
        </p:blipFill>
        <p:spPr>
          <a:xfrm>
            <a:off x="766614" y="1281064"/>
            <a:ext cx="3276364" cy="2146816"/>
          </a:xfrm>
          <a:prstGeom prst="rect">
            <a:avLst/>
          </a:prstGeom>
          <a:effectLst>
            <a:outerShdw blurRad="63500" sx="102000" sy="102000" algn="ctr" rotWithShape="0">
              <a:prstClr val="black">
                <a:alpha val="40000"/>
              </a:prstClr>
            </a:outerShdw>
          </a:effectLst>
        </p:spPr>
      </p:pic>
      <p:pic>
        <p:nvPicPr>
          <p:cNvPr id="7175"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7494" y="1228970"/>
            <a:ext cx="3240360" cy="221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2"/>
          <p:cNvSpPr txBox="1"/>
          <p:nvPr/>
        </p:nvSpPr>
        <p:spPr>
          <a:xfrm>
            <a:off x="766614" y="3510282"/>
            <a:ext cx="3276364" cy="1200329"/>
          </a:xfrm>
          <a:prstGeom prst="rect">
            <a:avLst/>
          </a:prstGeom>
          <a:noFill/>
        </p:spPr>
        <p:style>
          <a:lnRef idx="2">
            <a:schemeClr val="dk1"/>
          </a:lnRef>
          <a:fillRef idx="1">
            <a:schemeClr val="lt1"/>
          </a:fillRef>
          <a:effectRef idx="0">
            <a:schemeClr val="dk1"/>
          </a:effectRef>
          <a:fontRef idx="minor">
            <a:schemeClr val="dk1"/>
          </a:fontRef>
        </p:style>
        <p:txBody>
          <a:bodyPr wrap="square">
            <a:spAutoFit/>
          </a:bodyPr>
          <a:lstStyle/>
          <a:p>
            <a:pPr algn="ctr">
              <a:defRPr/>
            </a:pPr>
            <a:r>
              <a:rPr lang="en-US" altLang="zh-CN" dirty="0">
                <a:solidFill>
                  <a:srgbClr val="C00000"/>
                </a:solidFill>
                <a:latin typeface="微软雅黑" panose="020B0503020204020204" charset="-122"/>
                <a:ea typeface="微软雅黑" panose="020B0503020204020204" charset="-122"/>
              </a:rPr>
              <a:t>78%</a:t>
            </a:r>
            <a:r>
              <a:rPr lang="zh-CN" altLang="en-US" dirty="0">
                <a:solidFill>
                  <a:srgbClr val="C00000"/>
                </a:solidFill>
                <a:latin typeface="微软雅黑" panose="020B0503020204020204" charset="-122"/>
                <a:ea typeface="微软雅黑" panose="020B0503020204020204" charset="-122"/>
              </a:rPr>
              <a:t>公司基于开源运行；少于</a:t>
            </a:r>
            <a:r>
              <a:rPr lang="en-US" altLang="zh-CN" dirty="0">
                <a:solidFill>
                  <a:srgbClr val="C00000"/>
                </a:solidFill>
                <a:latin typeface="微软雅黑" panose="020B0503020204020204" charset="-122"/>
                <a:ea typeface="微软雅黑" panose="020B0503020204020204" charset="-122"/>
              </a:rPr>
              <a:t>3%</a:t>
            </a:r>
            <a:r>
              <a:rPr lang="zh-CN" altLang="en-US" dirty="0">
                <a:solidFill>
                  <a:srgbClr val="C00000"/>
                </a:solidFill>
                <a:latin typeface="微软雅黑" panose="020B0503020204020204" charset="-122"/>
                <a:ea typeface="微软雅黑" panose="020B0503020204020204" charset="-122"/>
              </a:rPr>
              <a:t>公司完全不使用开源</a:t>
            </a:r>
          </a:p>
        </p:txBody>
      </p:sp>
      <p:sp>
        <p:nvSpPr>
          <p:cNvPr id="11" name="TextBox 2"/>
          <p:cNvSpPr txBox="1"/>
          <p:nvPr/>
        </p:nvSpPr>
        <p:spPr>
          <a:xfrm>
            <a:off x="8687494" y="3460823"/>
            <a:ext cx="3240360" cy="1200329"/>
          </a:xfrm>
          <a:prstGeom prst="rect">
            <a:avLst/>
          </a:prstGeom>
          <a:no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defRPr sz="2000" b="1">
                <a:solidFill>
                  <a:schemeClr val="bg1"/>
                </a:solidFill>
                <a:latin typeface="微软雅黑" panose="020B0503020204020204" charset="-122"/>
                <a:ea typeface="微软雅黑" panose="020B050302020402020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algn="ctr"/>
            <a:r>
              <a:rPr lang="en-US" altLang="zh-CN" sz="2400" dirty="0">
                <a:solidFill>
                  <a:srgbClr val="C00000"/>
                </a:solidFill>
              </a:rPr>
              <a:t>64%</a:t>
            </a:r>
            <a:r>
              <a:rPr lang="zh-CN" altLang="en-US" sz="2400" dirty="0">
                <a:solidFill>
                  <a:srgbClr val="C00000"/>
                </a:solidFill>
              </a:rPr>
              <a:t>公司参与开源；超过</a:t>
            </a:r>
            <a:r>
              <a:rPr lang="en-US" altLang="zh-CN" sz="2400" dirty="0">
                <a:solidFill>
                  <a:srgbClr val="C00000"/>
                </a:solidFill>
              </a:rPr>
              <a:t>66%</a:t>
            </a:r>
            <a:r>
              <a:rPr lang="zh-CN" altLang="en-US" sz="2400" dirty="0">
                <a:solidFill>
                  <a:srgbClr val="C00000"/>
                </a:solidFill>
              </a:rPr>
              <a:t>公司优先考虑利用开源</a:t>
            </a:r>
          </a:p>
        </p:txBody>
      </p:sp>
      <p:pic>
        <p:nvPicPr>
          <p:cNvPr id="18" name="图片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11030" y="1257526"/>
            <a:ext cx="3384376" cy="221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
          <p:cNvSpPr txBox="1"/>
          <p:nvPr/>
        </p:nvSpPr>
        <p:spPr>
          <a:xfrm>
            <a:off x="4485802" y="3496562"/>
            <a:ext cx="3409604" cy="1200329"/>
          </a:xfrm>
          <a:prstGeom prst="rect">
            <a:avLst/>
          </a:prstGeom>
          <a:noFill/>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a:defRPr sz="2000" b="1">
                <a:solidFill>
                  <a:schemeClr val="bg1"/>
                </a:solidFill>
                <a:latin typeface="微软雅黑" panose="020B0503020204020204" charset="-122"/>
                <a:ea typeface="微软雅黑" panose="020B0503020204020204" charset="-122"/>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2400" dirty="0">
                <a:solidFill>
                  <a:srgbClr val="C00000"/>
                </a:solidFill>
              </a:rPr>
              <a:t>89%</a:t>
            </a:r>
            <a:r>
              <a:rPr lang="zh-CN" altLang="en-US" sz="2400" dirty="0">
                <a:solidFill>
                  <a:srgbClr val="C00000"/>
                </a:solidFill>
              </a:rPr>
              <a:t>的公司认为利用开源大幅度提高了软件创新速度</a:t>
            </a:r>
          </a:p>
        </p:txBody>
      </p:sp>
      <p:pic>
        <p:nvPicPr>
          <p:cNvPr id="12" name="图片 11"/>
          <p:cNvPicPr>
            <a:picLocks noChangeAspect="1"/>
          </p:cNvPicPr>
          <p:nvPr/>
        </p:nvPicPr>
        <p:blipFill>
          <a:blip r:embed="rId6"/>
          <a:stretch>
            <a:fillRect/>
          </a:stretch>
        </p:blipFill>
        <p:spPr>
          <a:xfrm>
            <a:off x="10000128" y="4871623"/>
            <a:ext cx="1891722" cy="1537115"/>
          </a:xfrm>
          <a:prstGeom prst="rect">
            <a:avLst/>
          </a:prstGeom>
        </p:spPr>
      </p:pic>
      <p:sp>
        <p:nvSpPr>
          <p:cNvPr id="5" name="矩形 4"/>
          <p:cNvSpPr/>
          <p:nvPr/>
        </p:nvSpPr>
        <p:spPr>
          <a:xfrm>
            <a:off x="756008" y="4862823"/>
            <a:ext cx="9047610" cy="1545915"/>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marL="342900" indent="-342900" algn="ctr">
              <a:buFont typeface="Wingdings" panose="05000000000000000000" pitchFamily="2" charset="2"/>
              <a:buChar char="Ø"/>
            </a:pPr>
            <a:r>
              <a:rPr lang="zh-CN" altLang="en-US" dirty="0">
                <a:solidFill>
                  <a:schemeClr val="lt1"/>
                </a:solidFill>
                <a:latin typeface="微软雅黑" panose="020B0503020204020204" charset="-122"/>
                <a:ea typeface="微软雅黑" panose="020B0503020204020204" charset="-122"/>
              </a:rPr>
              <a:t>贡献开源和利用开源已成为工业界的广泛共识和实践，逐渐成为一种重要的软件开发模式 </a:t>
            </a:r>
            <a:r>
              <a:rPr lang="en-US" altLang="zh-CN" dirty="0">
                <a:solidFill>
                  <a:schemeClr val="lt1"/>
                </a:solidFill>
                <a:latin typeface="微软雅黑" panose="020B0503020204020204" charset="-122"/>
                <a:ea typeface="微软雅黑" panose="020B0503020204020204" charset="-122"/>
              </a:rPr>
              <a:t>- 《2015</a:t>
            </a:r>
            <a:r>
              <a:rPr lang="zh-CN" altLang="en-US" dirty="0">
                <a:solidFill>
                  <a:schemeClr val="lt1"/>
                </a:solidFill>
                <a:latin typeface="微软雅黑" panose="020B0503020204020204" charset="-122"/>
                <a:ea typeface="微软雅黑" panose="020B0503020204020204" charset="-122"/>
              </a:rPr>
              <a:t>开源软件年度调查</a:t>
            </a:r>
            <a:r>
              <a:rPr lang="en-US" altLang="zh-CN" dirty="0">
                <a:solidFill>
                  <a:schemeClr val="lt1"/>
                </a:solidFill>
                <a:latin typeface="微软雅黑" panose="020B0503020204020204" charset="-122"/>
                <a:ea typeface="微软雅黑" panose="020B0503020204020204" charset="-122"/>
              </a:rPr>
              <a:t>》</a:t>
            </a:r>
          </a:p>
          <a:p>
            <a:pPr marL="342900" indent="-342900" algn="ctr">
              <a:buFont typeface="Wingdings" panose="05000000000000000000" pitchFamily="2" charset="2"/>
              <a:buChar char="Ø"/>
            </a:pPr>
            <a:r>
              <a:rPr lang="zh-CN" altLang="en-US" dirty="0">
                <a:solidFill>
                  <a:schemeClr val="lt1"/>
                </a:solidFill>
                <a:latin typeface="微软雅黑" panose="020B0503020204020204" charset="-122"/>
                <a:ea typeface="微软雅黑" panose="020B0503020204020204" charset="-122"/>
              </a:rPr>
              <a:t>当前几乎所有的主要</a:t>
            </a:r>
            <a:r>
              <a:rPr lang="en-US" altLang="zh-CN" dirty="0">
                <a:solidFill>
                  <a:schemeClr val="lt1"/>
                </a:solidFill>
                <a:latin typeface="微软雅黑" panose="020B0503020204020204" charset="-122"/>
                <a:ea typeface="微软雅黑" panose="020B0503020204020204" charset="-122"/>
              </a:rPr>
              <a:t>IT</a:t>
            </a:r>
            <a:r>
              <a:rPr lang="zh-CN" altLang="en-US" dirty="0">
                <a:solidFill>
                  <a:schemeClr val="lt1"/>
                </a:solidFill>
                <a:latin typeface="微软雅黑" panose="020B0503020204020204" charset="-122"/>
                <a:ea typeface="微软雅黑" panose="020B0503020204020204" charset="-122"/>
              </a:rPr>
              <a:t>企业都在参与开源软件实践，包括微软</a:t>
            </a: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50590" y="8620"/>
            <a:ext cx="10909212" cy="707886"/>
          </a:xfrm>
        </p:spPr>
        <p:txBody>
          <a:bodyPr/>
          <a:lstStyle/>
          <a:p>
            <a:r>
              <a:rPr lang="zh-CN" altLang="en-US" dirty="0"/>
              <a:t>内容</a:t>
            </a:r>
          </a:p>
        </p:txBody>
      </p:sp>
      <p:sp>
        <p:nvSpPr>
          <p:cNvPr id="2" name="内容占位符 1"/>
          <p:cNvSpPr>
            <a:spLocks noGrp="1"/>
          </p:cNvSpPr>
          <p:nvPr>
            <p:ph idx="1"/>
          </p:nvPr>
        </p:nvSpPr>
        <p:spPr>
          <a:xfrm>
            <a:off x="539750" y="1125538"/>
            <a:ext cx="10920052" cy="5040312"/>
          </a:xfrm>
        </p:spPr>
        <p:txBody>
          <a:bodyPr/>
          <a:lstStyle/>
          <a:p>
            <a:pPr marL="514350" indent="-514350">
              <a:buFont typeface="+mj-lt"/>
              <a:buAutoNum type="arabicPeriod"/>
            </a:pPr>
            <a:r>
              <a:rPr lang="zh-CN" altLang="en-US" dirty="0">
                <a:solidFill>
                  <a:schemeClr val="bg1">
                    <a:lumMod val="75000"/>
                  </a:schemeClr>
                </a:solidFill>
              </a:rPr>
              <a:t>软件</a:t>
            </a:r>
            <a:endParaRPr lang="en-US" altLang="zh-CN" dirty="0">
              <a:solidFill>
                <a:schemeClr val="bg1">
                  <a:lumMod val="75000"/>
                </a:schemeClr>
              </a:solidFill>
            </a:endParaRPr>
          </a:p>
          <a:p>
            <a:pPr lvl="1"/>
            <a:r>
              <a:rPr lang="zh-CN" altLang="en-US" dirty="0">
                <a:solidFill>
                  <a:schemeClr val="bg1">
                    <a:lumMod val="75000"/>
                  </a:schemeClr>
                </a:solidFill>
              </a:rPr>
              <a:t>软件的概念、特点、组成及生命周期</a:t>
            </a:r>
            <a:endParaRPr lang="en-US" altLang="zh-CN" dirty="0">
              <a:solidFill>
                <a:schemeClr val="bg1">
                  <a:lumMod val="75000"/>
                </a:schemeClr>
              </a:solidFill>
            </a:endParaRPr>
          </a:p>
          <a:p>
            <a:pPr marL="514350" indent="-514350">
              <a:buFont typeface="+mj-lt"/>
              <a:buAutoNum type="arabicPeriod"/>
            </a:pPr>
            <a:r>
              <a:rPr lang="zh-CN" altLang="en-US" dirty="0">
                <a:solidFill>
                  <a:schemeClr val="bg1">
                    <a:lumMod val="75000"/>
                  </a:schemeClr>
                </a:solidFill>
              </a:rPr>
              <a:t>开源软件</a:t>
            </a:r>
            <a:endParaRPr lang="en-US" altLang="zh-CN" dirty="0">
              <a:solidFill>
                <a:schemeClr val="bg1">
                  <a:lumMod val="75000"/>
                </a:schemeClr>
              </a:solidFill>
            </a:endParaRPr>
          </a:p>
          <a:p>
            <a:pPr lvl="1"/>
            <a:r>
              <a:rPr lang="zh-CN" altLang="zh-CN" dirty="0">
                <a:solidFill>
                  <a:schemeClr val="bg1">
                    <a:lumMod val="75000"/>
                  </a:schemeClr>
                </a:solidFill>
              </a:rPr>
              <a:t>开源软件实践</a:t>
            </a:r>
            <a:r>
              <a:rPr lang="zh-CN" altLang="en-US" dirty="0">
                <a:solidFill>
                  <a:schemeClr val="bg1">
                    <a:lumMod val="75000"/>
                  </a:schemeClr>
                </a:solidFill>
              </a:rPr>
              <a:t>，托管平台和社区，开源许可证</a:t>
            </a:r>
            <a:endParaRPr lang="en-US" altLang="zh-CN" dirty="0">
              <a:solidFill>
                <a:schemeClr val="bg1">
                  <a:lumMod val="75000"/>
                </a:schemeClr>
              </a:solidFill>
            </a:endParaRPr>
          </a:p>
          <a:p>
            <a:pPr marL="514350" indent="-514350">
              <a:buFont typeface="+mj-lt"/>
              <a:buAutoNum type="arabicPeriod"/>
            </a:pPr>
            <a:r>
              <a:rPr lang="zh-CN" altLang="en-US" dirty="0">
                <a:solidFill>
                  <a:srgbClr val="C00000"/>
                </a:solidFill>
              </a:rPr>
              <a:t>软件质量</a:t>
            </a:r>
            <a:endParaRPr lang="en-US" altLang="zh-CN" dirty="0">
              <a:solidFill>
                <a:srgbClr val="C00000"/>
              </a:solidFill>
            </a:endParaRPr>
          </a:p>
          <a:p>
            <a:pPr lvl="1"/>
            <a:r>
              <a:rPr lang="zh-CN" altLang="en-US" dirty="0">
                <a:solidFill>
                  <a:srgbClr val="C00000"/>
                </a:solidFill>
              </a:rPr>
              <a:t>软件质量要素及模型</a:t>
            </a:r>
            <a:endParaRPr lang="en-US" altLang="zh-CN" dirty="0">
              <a:solidFill>
                <a:srgbClr val="C00000"/>
              </a:solidFill>
            </a:endParaRPr>
          </a:p>
          <a:p>
            <a:pPr marL="514350" indent="-514350">
              <a:buFont typeface="+mj-lt"/>
              <a:buAutoNum type="arabicPeriod"/>
            </a:pPr>
            <a:r>
              <a:rPr lang="zh-CN" altLang="en-US" dirty="0"/>
              <a:t>当前软件特征的变化</a:t>
            </a:r>
            <a:endParaRPr lang="en-US" altLang="zh-CN" dirty="0"/>
          </a:p>
          <a:p>
            <a:pPr lvl="1"/>
            <a:r>
              <a:rPr lang="zh-CN" altLang="en-US" dirty="0"/>
              <a:t>地位、运行环境、形态、复杂性</a:t>
            </a:r>
            <a:endParaRPr lang="en-US" altLang="zh-CN" dirty="0"/>
          </a:p>
        </p:txBody>
      </p:sp>
      <p:sp>
        <p:nvSpPr>
          <p:cNvPr id="4" name="灯片编号占位符 3"/>
          <p:cNvSpPr>
            <a:spLocks noGrp="1"/>
          </p:cNvSpPr>
          <p:nvPr>
            <p:ph type="sldNum" sz="quarter" idx="4294967295"/>
          </p:nvPr>
        </p:nvSpPr>
        <p:spPr>
          <a:xfrm>
            <a:off x="11356975" y="6408738"/>
            <a:ext cx="833438" cy="365125"/>
          </a:xfrm>
        </p:spPr>
        <p:txBody>
          <a:bodyPr/>
          <a:lstStyle/>
          <a:p>
            <a:r>
              <a:rPr lang="zh-CN" altLang="en-US"/>
              <a:t>*</a:t>
            </a:r>
          </a:p>
        </p:txBody>
      </p:sp>
      <p:pic>
        <p:nvPicPr>
          <p:cNvPr id="7" name="Picture 2" descr="C:\Program Files\Microsoft Office\MEDIA\CAGCAT10\j0233018.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67514" y="2368330"/>
            <a:ext cx="2088232" cy="21213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3.1 </a:t>
            </a:r>
            <a:r>
              <a:rPr lang="zh-CN" altLang="en-US" dirty="0"/>
              <a:t>软件质量</a:t>
            </a:r>
          </a:p>
        </p:txBody>
      </p:sp>
      <p:sp>
        <p:nvSpPr>
          <p:cNvPr id="3" name="内容占位符 2"/>
          <p:cNvSpPr>
            <a:spLocks noGrp="1"/>
          </p:cNvSpPr>
          <p:nvPr>
            <p:ph idx="1"/>
          </p:nvPr>
        </p:nvSpPr>
        <p:spPr>
          <a:xfrm>
            <a:off x="539750" y="1125538"/>
            <a:ext cx="10920052" cy="5040312"/>
          </a:xfrm>
        </p:spPr>
        <p:txBody>
          <a:bodyPr/>
          <a:lstStyle/>
          <a:p>
            <a:r>
              <a:rPr lang="zh-CN" altLang="zh-CN" dirty="0"/>
              <a:t>软件质量是指软件满足给定需求的程度</a:t>
            </a:r>
            <a:r>
              <a:rPr lang="zh-CN" altLang="en-US" dirty="0"/>
              <a:t>，它</a:t>
            </a:r>
            <a:r>
              <a:rPr lang="zh-CN" altLang="zh-CN" dirty="0"/>
              <a:t>是产品生命线</a:t>
            </a:r>
            <a:endParaRPr lang="zh-CN" altLang="en-US" dirty="0"/>
          </a:p>
        </p:txBody>
      </p:sp>
      <p:pic>
        <p:nvPicPr>
          <p:cNvPr id="26" name="图片 25"/>
          <p:cNvPicPr>
            <a:picLocks noChangeAspect="1"/>
          </p:cNvPicPr>
          <p:nvPr/>
        </p:nvPicPr>
        <p:blipFill>
          <a:blip r:embed="rId2"/>
          <a:stretch>
            <a:fillRect/>
          </a:stretch>
        </p:blipFill>
        <p:spPr>
          <a:xfrm>
            <a:off x="1054646" y="2096852"/>
            <a:ext cx="9263558" cy="3753820"/>
          </a:xfrm>
          <a:prstGeom prst="rect">
            <a:avLst/>
          </a:prstGeom>
        </p:spPr>
      </p:pic>
      <p:sp>
        <p:nvSpPr>
          <p:cNvPr id="4" name="椭圆 3"/>
          <p:cNvSpPr/>
          <p:nvPr/>
        </p:nvSpPr>
        <p:spPr>
          <a:xfrm>
            <a:off x="3970970" y="3645694"/>
            <a:ext cx="3276364" cy="1728192"/>
          </a:xfrm>
          <a:prstGeom prst="ellipse">
            <a:avLst/>
          </a:prstGeom>
          <a:noFill/>
          <a:ln>
            <a:solidFill>
              <a:srgbClr val="FF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3.2 </a:t>
            </a:r>
            <a:r>
              <a:rPr lang="zh-CN" altLang="en-US" dirty="0"/>
              <a:t>软件质量要素（</a:t>
            </a:r>
            <a:r>
              <a:rPr lang="en-US" altLang="zh-CN" dirty="0"/>
              <a:t>1/3</a:t>
            </a:r>
            <a:r>
              <a:rPr lang="zh-CN" altLang="en-US" dirty="0"/>
              <a:t>）</a:t>
            </a:r>
          </a:p>
        </p:txBody>
      </p:sp>
      <p:sp>
        <p:nvSpPr>
          <p:cNvPr id="3" name="内容占位符 2"/>
          <p:cNvSpPr>
            <a:spLocks noGrp="1"/>
          </p:cNvSpPr>
          <p:nvPr>
            <p:ph idx="1"/>
          </p:nvPr>
        </p:nvSpPr>
        <p:spPr>
          <a:xfrm>
            <a:off x="564882" y="908844"/>
            <a:ext cx="10920052" cy="5652504"/>
          </a:xfrm>
        </p:spPr>
        <p:txBody>
          <a:bodyPr/>
          <a:lstStyle/>
          <a:p>
            <a:r>
              <a:rPr lang="zh-CN" altLang="zh-CN" dirty="0">
                <a:solidFill>
                  <a:srgbClr val="C00000"/>
                </a:solidFill>
              </a:rPr>
              <a:t>正确性</a:t>
            </a:r>
            <a:r>
              <a:rPr lang="zh-CN" altLang="zh-CN" dirty="0"/>
              <a:t>（</a:t>
            </a:r>
            <a:r>
              <a:rPr lang="en-US" altLang="zh-CN" dirty="0"/>
              <a:t>Correctness</a:t>
            </a:r>
            <a:r>
              <a:rPr lang="zh-CN" altLang="zh-CN" dirty="0"/>
              <a:t>）</a:t>
            </a:r>
            <a:endParaRPr lang="en-US" altLang="zh-CN" dirty="0"/>
          </a:p>
          <a:p>
            <a:pPr lvl="1"/>
            <a:r>
              <a:rPr lang="zh-CN" altLang="zh-CN" dirty="0"/>
              <a:t>软件满足规格说明和用户要求的程度，即在预定环境下能正确地完成预期功能和非功能需求的程度。</a:t>
            </a:r>
            <a:endParaRPr lang="en-US" altLang="zh-CN" dirty="0"/>
          </a:p>
          <a:p>
            <a:r>
              <a:rPr lang="zh-CN" altLang="zh-CN" dirty="0">
                <a:solidFill>
                  <a:srgbClr val="C00000"/>
                </a:solidFill>
              </a:rPr>
              <a:t>可靠性</a:t>
            </a:r>
            <a:r>
              <a:rPr lang="zh-CN" altLang="zh-CN" dirty="0"/>
              <a:t>（</a:t>
            </a:r>
            <a:r>
              <a:rPr lang="en-US" altLang="zh-CN" dirty="0"/>
              <a:t>Reliability</a:t>
            </a:r>
            <a:r>
              <a:rPr lang="zh-CN" altLang="zh-CN" dirty="0"/>
              <a:t>）</a:t>
            </a:r>
            <a:endParaRPr lang="en-US" altLang="zh-CN" dirty="0"/>
          </a:p>
          <a:p>
            <a:pPr lvl="1"/>
            <a:r>
              <a:rPr lang="zh-CN" altLang="zh-CN" dirty="0"/>
              <a:t>在规定条件下、限定时间范围内，软件系统完成预期功能、不引起系统故障的能力。</a:t>
            </a:r>
            <a:endParaRPr lang="en-US" altLang="zh-CN" dirty="0"/>
          </a:p>
          <a:p>
            <a:r>
              <a:rPr lang="zh-CN" altLang="zh-CN" dirty="0">
                <a:solidFill>
                  <a:srgbClr val="C00000"/>
                </a:solidFill>
              </a:rPr>
              <a:t>健壮性</a:t>
            </a:r>
            <a:r>
              <a:rPr lang="zh-CN" altLang="zh-CN" dirty="0"/>
              <a:t>（</a:t>
            </a:r>
            <a:r>
              <a:rPr lang="en-US" altLang="zh-CN" dirty="0"/>
              <a:t>Robustness</a:t>
            </a:r>
            <a:r>
              <a:rPr lang="zh-CN" altLang="zh-CN" dirty="0"/>
              <a:t>）</a:t>
            </a:r>
            <a:endParaRPr lang="en-US" altLang="zh-CN" dirty="0"/>
          </a:p>
          <a:p>
            <a:pPr lvl="1"/>
            <a:r>
              <a:rPr lang="zh-CN" altLang="zh-CN" dirty="0"/>
              <a:t>在计算环境发生故障、输入无效数据或操作错误等意外情况下，软件仍能做出适当响应的程度。</a:t>
            </a:r>
            <a:endParaRPr lang="en-US" altLang="zh-CN" dirty="0"/>
          </a:p>
          <a:p>
            <a:r>
              <a:rPr lang="zh-CN" altLang="zh-CN" dirty="0">
                <a:solidFill>
                  <a:srgbClr val="C00000"/>
                </a:solidFill>
              </a:rPr>
              <a:t>有效性</a:t>
            </a:r>
            <a:r>
              <a:rPr lang="zh-CN" altLang="zh-CN" dirty="0"/>
              <a:t>（</a:t>
            </a:r>
            <a:r>
              <a:rPr lang="en-US" altLang="zh-CN" dirty="0"/>
              <a:t>Efficiency</a:t>
            </a:r>
            <a:r>
              <a:rPr lang="zh-CN" altLang="zh-CN" dirty="0"/>
              <a:t>）</a:t>
            </a:r>
            <a:endParaRPr lang="en-US" altLang="zh-CN" dirty="0"/>
          </a:p>
          <a:p>
            <a:pPr lvl="1"/>
            <a:r>
              <a:rPr lang="zh-CN" altLang="zh-CN" dirty="0"/>
              <a:t>软件利用计算资源和存储资源以实现其功能的能力。</a:t>
            </a:r>
            <a:endParaRPr lang="zh-CN" altLang="en-US" dirty="0"/>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软件质量要素（</a:t>
            </a:r>
            <a:r>
              <a:rPr lang="en-US" altLang="zh-CN" dirty="0"/>
              <a:t>2/3</a:t>
            </a:r>
            <a:r>
              <a:rPr lang="zh-CN" altLang="en-US" dirty="0"/>
              <a:t>）</a:t>
            </a:r>
          </a:p>
        </p:txBody>
      </p:sp>
      <p:sp>
        <p:nvSpPr>
          <p:cNvPr id="3" name="内容占位符 2"/>
          <p:cNvSpPr>
            <a:spLocks noGrp="1"/>
          </p:cNvSpPr>
          <p:nvPr>
            <p:ph idx="1"/>
          </p:nvPr>
        </p:nvSpPr>
        <p:spPr>
          <a:xfrm>
            <a:off x="539750" y="1125538"/>
            <a:ext cx="10920052" cy="5040312"/>
          </a:xfrm>
        </p:spPr>
        <p:txBody>
          <a:bodyPr/>
          <a:lstStyle/>
          <a:p>
            <a:r>
              <a:rPr lang="zh-CN" altLang="zh-CN" dirty="0">
                <a:solidFill>
                  <a:srgbClr val="C00000"/>
                </a:solidFill>
              </a:rPr>
              <a:t>安全性</a:t>
            </a:r>
            <a:endParaRPr lang="en-US" altLang="zh-CN" dirty="0">
              <a:solidFill>
                <a:srgbClr val="C00000"/>
              </a:solidFill>
            </a:endParaRPr>
          </a:p>
          <a:p>
            <a:pPr lvl="1"/>
            <a:r>
              <a:rPr lang="zh-CN" altLang="zh-CN" dirty="0"/>
              <a:t>包括系统安全（</a:t>
            </a:r>
            <a:r>
              <a:rPr lang="en-US" altLang="zh-CN" dirty="0"/>
              <a:t>Safety</a:t>
            </a:r>
            <a:r>
              <a:rPr lang="zh-CN" altLang="zh-CN" dirty="0"/>
              <a:t>）和信息安全（</a:t>
            </a:r>
            <a:r>
              <a:rPr lang="en-US" altLang="zh-CN" dirty="0"/>
              <a:t>Security</a:t>
            </a:r>
            <a:r>
              <a:rPr lang="zh-CN" altLang="zh-CN" dirty="0"/>
              <a:t>）</a:t>
            </a:r>
            <a:r>
              <a:rPr lang="zh-CN" altLang="en-US" dirty="0"/>
              <a:t>，</a:t>
            </a:r>
            <a:r>
              <a:rPr lang="zh-CN" altLang="zh-CN" dirty="0"/>
              <a:t>系统安全是指软件能及时有效地避免给人员、设施、环境、经济等造成损害，信息安全是指软件能有效防控各类的非法获取、传播和使用</a:t>
            </a:r>
            <a:endParaRPr lang="en-US" altLang="zh-CN" dirty="0"/>
          </a:p>
          <a:p>
            <a:r>
              <a:rPr lang="zh-CN" altLang="zh-CN" dirty="0">
                <a:solidFill>
                  <a:srgbClr val="C00000"/>
                </a:solidFill>
              </a:rPr>
              <a:t>可维护性</a:t>
            </a:r>
            <a:r>
              <a:rPr lang="zh-CN" altLang="zh-CN" dirty="0"/>
              <a:t>（</a:t>
            </a:r>
            <a:r>
              <a:rPr lang="en-US" altLang="zh-CN" dirty="0"/>
              <a:t>Maintainability</a:t>
            </a:r>
            <a:r>
              <a:rPr lang="zh-CN" altLang="zh-CN" dirty="0"/>
              <a:t>）</a:t>
            </a:r>
            <a:endParaRPr lang="en-US" altLang="zh-CN" dirty="0"/>
          </a:p>
          <a:p>
            <a:pPr lvl="1"/>
            <a:r>
              <a:rPr lang="zh-CN" altLang="zh-CN" dirty="0"/>
              <a:t>是否易于对其进行修改以更正错误、增强功能、适应新运行环境</a:t>
            </a:r>
            <a:endParaRPr lang="en-US" altLang="zh-CN" dirty="0"/>
          </a:p>
          <a:p>
            <a:r>
              <a:rPr lang="zh-CN" altLang="zh-CN" dirty="0">
                <a:solidFill>
                  <a:srgbClr val="C00000"/>
                </a:solidFill>
              </a:rPr>
              <a:t>可移植性</a:t>
            </a:r>
            <a:r>
              <a:rPr lang="zh-CN" altLang="zh-CN" dirty="0"/>
              <a:t>（</a:t>
            </a:r>
            <a:r>
              <a:rPr lang="en-US" altLang="zh-CN" dirty="0"/>
              <a:t>Portability</a:t>
            </a:r>
            <a:r>
              <a:rPr lang="zh-CN" altLang="zh-CN" dirty="0"/>
              <a:t>）</a:t>
            </a:r>
            <a:endParaRPr lang="en-US" altLang="zh-CN" dirty="0"/>
          </a:p>
          <a:p>
            <a:pPr lvl="1"/>
            <a:r>
              <a:rPr lang="zh-CN" altLang="zh-CN" dirty="0"/>
              <a:t>把软件从一种运行环境转移到另一种运行环境下运行的难易程度</a:t>
            </a:r>
            <a:endParaRPr lang="en-US" altLang="zh-CN" dirty="0"/>
          </a:p>
          <a:p>
            <a:r>
              <a:rPr lang="zh-CN" altLang="zh-CN" dirty="0">
                <a:solidFill>
                  <a:srgbClr val="C00000"/>
                </a:solidFill>
              </a:rPr>
              <a:t>可重用性</a:t>
            </a:r>
            <a:r>
              <a:rPr lang="zh-CN" altLang="zh-CN" dirty="0"/>
              <a:t>（</a:t>
            </a:r>
            <a:r>
              <a:rPr lang="en-US" altLang="zh-CN" dirty="0"/>
              <a:t>Reusability</a:t>
            </a:r>
            <a:r>
              <a:rPr lang="zh-CN" altLang="zh-CN" dirty="0"/>
              <a:t>）</a:t>
            </a:r>
            <a:endParaRPr lang="en-US" altLang="zh-CN" dirty="0"/>
          </a:p>
          <a:p>
            <a:pPr lvl="1"/>
            <a:r>
              <a:rPr lang="zh-CN" altLang="zh-CN" dirty="0"/>
              <a:t>软件模块、构件、设计方案等在其他软件开发中被再次使用程度</a:t>
            </a:r>
            <a:endParaRPr lang="zh-CN" altLang="en-US" dirty="0"/>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软件质量要素（</a:t>
            </a:r>
            <a:r>
              <a:rPr lang="en-US" altLang="zh-CN" dirty="0"/>
              <a:t>3/3</a:t>
            </a:r>
            <a:r>
              <a:rPr lang="zh-CN" altLang="en-US" dirty="0"/>
              <a:t>）</a:t>
            </a:r>
          </a:p>
        </p:txBody>
      </p:sp>
      <p:sp>
        <p:nvSpPr>
          <p:cNvPr id="3" name="内容占位符 2"/>
          <p:cNvSpPr>
            <a:spLocks noGrp="1"/>
          </p:cNvSpPr>
          <p:nvPr>
            <p:ph idx="1"/>
          </p:nvPr>
        </p:nvSpPr>
        <p:spPr>
          <a:xfrm>
            <a:off x="550590" y="908844"/>
            <a:ext cx="10920052" cy="5580496"/>
          </a:xfrm>
        </p:spPr>
        <p:txBody>
          <a:bodyPr/>
          <a:lstStyle/>
          <a:p>
            <a:r>
              <a:rPr lang="zh-CN" altLang="zh-CN" dirty="0">
                <a:solidFill>
                  <a:srgbClr val="C00000"/>
                </a:solidFill>
              </a:rPr>
              <a:t>可理解性</a:t>
            </a:r>
            <a:r>
              <a:rPr lang="zh-CN" altLang="zh-CN" dirty="0"/>
              <a:t>（</a:t>
            </a:r>
            <a:r>
              <a:rPr lang="en-US" altLang="zh-CN" dirty="0"/>
              <a:t>Comprehensibility</a:t>
            </a:r>
            <a:r>
              <a:rPr lang="zh-CN" altLang="zh-CN" dirty="0"/>
              <a:t>）</a:t>
            </a:r>
            <a:endParaRPr lang="en-US" altLang="zh-CN" dirty="0"/>
          </a:p>
          <a:p>
            <a:pPr lvl="1"/>
            <a:r>
              <a:rPr lang="zh-CN" altLang="zh-CN" dirty="0"/>
              <a:t>软件开发者或用户理解该软件系统的容易程度</a:t>
            </a:r>
            <a:endParaRPr lang="en-US" altLang="zh-CN" dirty="0"/>
          </a:p>
          <a:p>
            <a:r>
              <a:rPr lang="zh-CN" altLang="zh-CN" dirty="0">
                <a:solidFill>
                  <a:srgbClr val="C00000"/>
                </a:solidFill>
              </a:rPr>
              <a:t>可信性</a:t>
            </a:r>
            <a:r>
              <a:rPr lang="zh-CN" altLang="zh-CN" dirty="0"/>
              <a:t>（</a:t>
            </a:r>
            <a:r>
              <a:rPr lang="en-US" altLang="zh-CN" dirty="0"/>
              <a:t>Dependability</a:t>
            </a:r>
            <a:r>
              <a:rPr lang="zh-CN" altLang="zh-CN" dirty="0"/>
              <a:t>）</a:t>
            </a:r>
            <a:endParaRPr lang="en-US" altLang="zh-CN" dirty="0"/>
          </a:p>
          <a:p>
            <a:pPr lvl="1"/>
            <a:r>
              <a:rPr lang="zh-CN" altLang="zh-CN" dirty="0"/>
              <a:t>采取有效措施确认软件满足人们的要求和期望</a:t>
            </a:r>
            <a:endParaRPr lang="en-US" altLang="zh-CN" dirty="0"/>
          </a:p>
          <a:p>
            <a:r>
              <a:rPr lang="zh-CN" altLang="zh-CN" dirty="0">
                <a:solidFill>
                  <a:srgbClr val="C00000"/>
                </a:solidFill>
              </a:rPr>
              <a:t>持续性</a:t>
            </a:r>
            <a:r>
              <a:rPr lang="zh-CN" altLang="zh-CN" dirty="0"/>
              <a:t>（</a:t>
            </a:r>
            <a:r>
              <a:rPr lang="en-US" altLang="zh-CN" dirty="0"/>
              <a:t>Sustainability</a:t>
            </a:r>
            <a:r>
              <a:rPr lang="zh-CN" altLang="zh-CN" dirty="0"/>
              <a:t>）</a:t>
            </a:r>
            <a:endParaRPr lang="en-US" altLang="zh-CN" dirty="0"/>
          </a:p>
          <a:p>
            <a:pPr lvl="1"/>
            <a:r>
              <a:rPr lang="zh-CN" altLang="zh-CN" dirty="0"/>
              <a:t>面对各种突发异常事件，仍能提供令人满意的服务的能力</a:t>
            </a:r>
            <a:endParaRPr lang="en-US" altLang="zh-CN" dirty="0"/>
          </a:p>
          <a:p>
            <a:r>
              <a:rPr lang="zh-CN" altLang="zh-CN" dirty="0">
                <a:solidFill>
                  <a:srgbClr val="C00000"/>
                </a:solidFill>
              </a:rPr>
              <a:t>可用性</a:t>
            </a:r>
            <a:r>
              <a:rPr lang="zh-CN" altLang="zh-CN" dirty="0"/>
              <a:t>（</a:t>
            </a:r>
            <a:r>
              <a:rPr lang="en-US" altLang="zh-CN" dirty="0"/>
              <a:t>Usability</a:t>
            </a:r>
            <a:r>
              <a:rPr lang="zh-CN" altLang="zh-CN" dirty="0"/>
              <a:t>）</a:t>
            </a:r>
            <a:endParaRPr lang="en-US" altLang="zh-CN" dirty="0"/>
          </a:p>
          <a:p>
            <a:pPr lvl="1"/>
            <a:r>
              <a:rPr lang="zh-CN" altLang="zh-CN" dirty="0"/>
              <a:t>使用和操作软件系统难以程度</a:t>
            </a:r>
            <a:endParaRPr lang="en-US" altLang="zh-CN" dirty="0"/>
          </a:p>
          <a:p>
            <a:r>
              <a:rPr lang="zh-CN" altLang="zh-CN" dirty="0">
                <a:solidFill>
                  <a:srgbClr val="C00000"/>
                </a:solidFill>
              </a:rPr>
              <a:t>互操作性</a:t>
            </a:r>
            <a:r>
              <a:rPr lang="zh-CN" altLang="zh-CN" dirty="0"/>
              <a:t>（</a:t>
            </a:r>
            <a:r>
              <a:rPr lang="en-US" altLang="zh-CN" dirty="0"/>
              <a:t>Interoperability</a:t>
            </a:r>
            <a:r>
              <a:rPr lang="zh-CN" altLang="zh-CN" dirty="0"/>
              <a:t>）</a:t>
            </a:r>
            <a:endParaRPr lang="en-US" altLang="zh-CN" dirty="0"/>
          </a:p>
          <a:p>
            <a:pPr lvl="1"/>
            <a:r>
              <a:rPr lang="zh-CN" altLang="zh-CN" dirty="0"/>
              <a:t>软件系统与其他的系统进行交换信息、协同工作的能力</a:t>
            </a:r>
            <a:endParaRPr lang="zh-CN" altLang="en-US"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编写出程序需要经历诸多的步骤</a:t>
            </a:r>
          </a:p>
        </p:txBody>
      </p:sp>
      <p:sp>
        <p:nvSpPr>
          <p:cNvPr id="5" name="矩形: 圆角 4"/>
          <p:cNvSpPr/>
          <p:nvPr/>
        </p:nvSpPr>
        <p:spPr>
          <a:xfrm>
            <a:off x="262558" y="1124744"/>
            <a:ext cx="3456384" cy="1512168"/>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应用</a:t>
            </a:r>
            <a:endParaRPr lang="en-US" altLang="zh-CN" sz="2800" dirty="0"/>
          </a:p>
          <a:p>
            <a:pPr algn="ctr"/>
            <a:r>
              <a:rPr lang="en-US" altLang="zh-CN" sz="2800" dirty="0"/>
              <a:t>(</a:t>
            </a:r>
            <a:r>
              <a:rPr lang="zh-CN" altLang="en-US" sz="2800" dirty="0"/>
              <a:t>如火车票购买、酒店预订、网上购物</a:t>
            </a:r>
            <a:r>
              <a:rPr lang="en-US" altLang="zh-CN" sz="2800" dirty="0"/>
              <a:t>)</a:t>
            </a:r>
            <a:endParaRPr lang="zh-CN" altLang="en-US" sz="2800" dirty="0"/>
          </a:p>
        </p:txBody>
      </p:sp>
      <p:sp>
        <p:nvSpPr>
          <p:cNvPr id="7" name="箭头: 右 6"/>
          <p:cNvSpPr/>
          <p:nvPr/>
        </p:nvSpPr>
        <p:spPr>
          <a:xfrm>
            <a:off x="8185412" y="1416509"/>
            <a:ext cx="755900" cy="1008112"/>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矩形 10"/>
          <p:cNvSpPr/>
          <p:nvPr/>
        </p:nvSpPr>
        <p:spPr>
          <a:xfrm>
            <a:off x="4555340" y="1124745"/>
            <a:ext cx="1395772" cy="15121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a:solidFill>
                  <a:srgbClr val="C00000"/>
                </a:solidFill>
                <a:latin typeface="微软雅黑" panose="020B0503020204020204" charset="-122"/>
                <a:ea typeface="微软雅黑" panose="020B0503020204020204" charset="-122"/>
              </a:rPr>
              <a:t>分析</a:t>
            </a:r>
            <a:endParaRPr lang="en-US" altLang="zh-CN" sz="2800" dirty="0">
              <a:solidFill>
                <a:srgbClr val="C00000"/>
              </a:solidFill>
              <a:latin typeface="微软雅黑" panose="020B0503020204020204" charset="-122"/>
              <a:ea typeface="微软雅黑" panose="020B0503020204020204" charset="-122"/>
            </a:endParaRPr>
          </a:p>
          <a:p>
            <a:pPr algn="ctr"/>
            <a:r>
              <a:rPr lang="zh-CN" altLang="en-US" sz="2800">
                <a:solidFill>
                  <a:srgbClr val="C00000"/>
                </a:solidFill>
                <a:latin typeface="微软雅黑" panose="020B0503020204020204" charset="-122"/>
                <a:ea typeface="微软雅黑" panose="020B0503020204020204" charset="-122"/>
              </a:rPr>
              <a:t>软件</a:t>
            </a:r>
            <a:endParaRPr lang="en-US" altLang="zh-CN" sz="2800" dirty="0">
              <a:solidFill>
                <a:srgbClr val="C00000"/>
              </a:solidFill>
              <a:latin typeface="微软雅黑" panose="020B0503020204020204" charset="-122"/>
              <a:ea typeface="微软雅黑" panose="020B0503020204020204" charset="-122"/>
            </a:endParaRPr>
          </a:p>
          <a:p>
            <a:pPr algn="ctr"/>
            <a:r>
              <a:rPr lang="zh-CN" altLang="en-US" sz="2800" dirty="0">
                <a:solidFill>
                  <a:srgbClr val="C00000"/>
                </a:solidFill>
                <a:latin typeface="微软雅黑" panose="020B0503020204020204" charset="-122"/>
                <a:ea typeface="微软雅黑" panose="020B0503020204020204" charset="-122"/>
              </a:rPr>
              <a:t>需求</a:t>
            </a:r>
          </a:p>
        </p:txBody>
      </p:sp>
      <p:sp>
        <p:nvSpPr>
          <p:cNvPr id="13" name="矩形 12"/>
          <p:cNvSpPr/>
          <p:nvPr/>
        </p:nvSpPr>
        <p:spPr>
          <a:xfrm>
            <a:off x="6748326" y="1129283"/>
            <a:ext cx="1395772" cy="15121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solidFill>
                  <a:srgbClr val="C00000"/>
                </a:solidFill>
                <a:latin typeface="微软雅黑" panose="020B0503020204020204" charset="-122"/>
                <a:ea typeface="微软雅黑" panose="020B0503020204020204" charset="-122"/>
              </a:rPr>
              <a:t>设计</a:t>
            </a:r>
            <a:endParaRPr lang="en-US" altLang="zh-CN" sz="2800" dirty="0">
              <a:solidFill>
                <a:srgbClr val="C00000"/>
              </a:solidFill>
              <a:latin typeface="微软雅黑" panose="020B0503020204020204" charset="-122"/>
              <a:ea typeface="微软雅黑" panose="020B0503020204020204" charset="-122"/>
            </a:endParaRPr>
          </a:p>
          <a:p>
            <a:pPr algn="ctr"/>
            <a:r>
              <a:rPr lang="zh-CN" altLang="en-US" sz="2800" dirty="0">
                <a:solidFill>
                  <a:srgbClr val="C00000"/>
                </a:solidFill>
                <a:latin typeface="微软雅黑" panose="020B0503020204020204" charset="-122"/>
                <a:ea typeface="微软雅黑" panose="020B0503020204020204" charset="-122"/>
              </a:rPr>
              <a:t>软件</a:t>
            </a:r>
            <a:endParaRPr lang="en-US" altLang="zh-CN" sz="2800" dirty="0">
              <a:solidFill>
                <a:srgbClr val="C00000"/>
              </a:solidFill>
              <a:latin typeface="微软雅黑" panose="020B0503020204020204" charset="-122"/>
              <a:ea typeface="微软雅黑" panose="020B0503020204020204" charset="-122"/>
            </a:endParaRPr>
          </a:p>
          <a:p>
            <a:pPr algn="ctr"/>
            <a:r>
              <a:rPr lang="zh-CN" altLang="en-US" sz="2800" dirty="0">
                <a:solidFill>
                  <a:srgbClr val="C00000"/>
                </a:solidFill>
                <a:latin typeface="微软雅黑" panose="020B0503020204020204" charset="-122"/>
                <a:ea typeface="微软雅黑" panose="020B0503020204020204" charset="-122"/>
              </a:rPr>
              <a:t>系统</a:t>
            </a:r>
          </a:p>
        </p:txBody>
      </p:sp>
      <p:sp>
        <p:nvSpPr>
          <p:cNvPr id="15" name="矩形 14"/>
          <p:cNvSpPr/>
          <p:nvPr/>
        </p:nvSpPr>
        <p:spPr>
          <a:xfrm>
            <a:off x="8975526" y="1124744"/>
            <a:ext cx="1395772" cy="15121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a:solidFill>
                  <a:srgbClr val="C00000"/>
                </a:solidFill>
                <a:latin typeface="微软雅黑" panose="020B0503020204020204" charset="-122"/>
                <a:ea typeface="微软雅黑" panose="020B0503020204020204" charset="-122"/>
              </a:rPr>
              <a:t>编写</a:t>
            </a:r>
            <a:endParaRPr lang="en-US" altLang="zh-CN" sz="2800" dirty="0">
              <a:solidFill>
                <a:srgbClr val="C00000"/>
              </a:solidFill>
              <a:latin typeface="微软雅黑" panose="020B0503020204020204" charset="-122"/>
              <a:ea typeface="微软雅黑" panose="020B0503020204020204" charset="-122"/>
            </a:endParaRPr>
          </a:p>
          <a:p>
            <a:pPr algn="ctr"/>
            <a:r>
              <a:rPr lang="zh-CN" altLang="en-US" sz="2800">
                <a:solidFill>
                  <a:srgbClr val="C00000"/>
                </a:solidFill>
                <a:latin typeface="微软雅黑" panose="020B0503020204020204" charset="-122"/>
                <a:ea typeface="微软雅黑" panose="020B0503020204020204" charset="-122"/>
              </a:rPr>
              <a:t>程序</a:t>
            </a:r>
            <a:endParaRPr lang="en-US" altLang="zh-CN" sz="2800" dirty="0">
              <a:solidFill>
                <a:srgbClr val="C00000"/>
              </a:solidFill>
              <a:latin typeface="微软雅黑" panose="020B0503020204020204" charset="-122"/>
              <a:ea typeface="微软雅黑" panose="020B0503020204020204" charset="-122"/>
            </a:endParaRPr>
          </a:p>
          <a:p>
            <a:pPr algn="ctr"/>
            <a:r>
              <a:rPr lang="zh-CN" altLang="en-US" sz="2800" dirty="0">
                <a:solidFill>
                  <a:srgbClr val="C00000"/>
                </a:solidFill>
                <a:latin typeface="微软雅黑" panose="020B0503020204020204" charset="-122"/>
                <a:ea typeface="微软雅黑" panose="020B0503020204020204" charset="-122"/>
              </a:rPr>
              <a:t>代码</a:t>
            </a:r>
          </a:p>
        </p:txBody>
      </p:sp>
      <p:sp>
        <p:nvSpPr>
          <p:cNvPr id="17" name="箭头: 右 16"/>
          <p:cNvSpPr/>
          <p:nvPr/>
        </p:nvSpPr>
        <p:spPr>
          <a:xfrm>
            <a:off x="5978209" y="1437969"/>
            <a:ext cx="755900" cy="1008112"/>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箭头: 右 18"/>
          <p:cNvSpPr/>
          <p:nvPr/>
        </p:nvSpPr>
        <p:spPr>
          <a:xfrm>
            <a:off x="3782912" y="1433333"/>
            <a:ext cx="755900" cy="1008112"/>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流程图: 文档 19"/>
          <p:cNvSpPr/>
          <p:nvPr/>
        </p:nvSpPr>
        <p:spPr>
          <a:xfrm>
            <a:off x="3959614" y="3727844"/>
            <a:ext cx="1728192" cy="1368152"/>
          </a:xfrm>
          <a:prstGeom prst="flowChart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800" dirty="0"/>
              <a:t>文档</a:t>
            </a:r>
          </a:p>
        </p:txBody>
      </p:sp>
      <p:sp>
        <p:nvSpPr>
          <p:cNvPr id="22" name="流程图: 文档 21"/>
          <p:cNvSpPr/>
          <p:nvPr/>
        </p:nvSpPr>
        <p:spPr>
          <a:xfrm>
            <a:off x="6495679" y="3727844"/>
            <a:ext cx="1728192" cy="1368152"/>
          </a:xfrm>
          <a:prstGeom prst="flowChart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800" dirty="0"/>
              <a:t>数据</a:t>
            </a:r>
          </a:p>
        </p:txBody>
      </p:sp>
      <p:sp>
        <p:nvSpPr>
          <p:cNvPr id="24" name="流程图: 文档 23"/>
          <p:cNvSpPr/>
          <p:nvPr/>
        </p:nvSpPr>
        <p:spPr>
          <a:xfrm>
            <a:off x="8831510" y="3716285"/>
            <a:ext cx="1728192" cy="1368152"/>
          </a:xfrm>
          <a:prstGeom prst="flowChart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800" dirty="0"/>
              <a:t>代码</a:t>
            </a:r>
          </a:p>
        </p:txBody>
      </p:sp>
      <p:cxnSp>
        <p:nvCxnSpPr>
          <p:cNvPr id="26" name="直接箭头连接符 25"/>
          <p:cNvCxnSpPr>
            <a:stCxn id="11" idx="2"/>
            <a:endCxn id="20" idx="0"/>
          </p:cNvCxnSpPr>
          <p:nvPr/>
        </p:nvCxnSpPr>
        <p:spPr>
          <a:xfrm flipH="1">
            <a:off x="4823710" y="2636913"/>
            <a:ext cx="429516" cy="1090931"/>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1" idx="2"/>
            <a:endCxn id="22" idx="0"/>
          </p:cNvCxnSpPr>
          <p:nvPr/>
        </p:nvCxnSpPr>
        <p:spPr>
          <a:xfrm>
            <a:off x="5253226" y="2636913"/>
            <a:ext cx="2106549" cy="1090931"/>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3" idx="2"/>
            <a:endCxn id="20" idx="0"/>
          </p:cNvCxnSpPr>
          <p:nvPr/>
        </p:nvCxnSpPr>
        <p:spPr>
          <a:xfrm flipH="1">
            <a:off x="4823710" y="2641451"/>
            <a:ext cx="2622502" cy="1086393"/>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3" idx="2"/>
            <a:endCxn id="22" idx="0"/>
          </p:cNvCxnSpPr>
          <p:nvPr/>
        </p:nvCxnSpPr>
        <p:spPr>
          <a:xfrm flipH="1">
            <a:off x="7359775" y="2641451"/>
            <a:ext cx="86437" cy="1086393"/>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5" idx="2"/>
            <a:endCxn id="24" idx="0"/>
          </p:cNvCxnSpPr>
          <p:nvPr/>
        </p:nvCxnSpPr>
        <p:spPr>
          <a:xfrm>
            <a:off x="9673412" y="2636912"/>
            <a:ext cx="22194" cy="1079373"/>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
        <p:nvSpPr>
          <p:cNvPr id="35" name="矩形: 圆角 34"/>
          <p:cNvSpPr/>
          <p:nvPr/>
        </p:nvSpPr>
        <p:spPr>
          <a:xfrm>
            <a:off x="3358902" y="3429001"/>
            <a:ext cx="7682662" cy="180647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6" name="文本框 35"/>
          <p:cNvSpPr txBox="1"/>
          <p:nvPr/>
        </p:nvSpPr>
        <p:spPr>
          <a:xfrm>
            <a:off x="-212556" y="3959479"/>
            <a:ext cx="3686534" cy="523220"/>
          </a:xfrm>
          <a:prstGeom prst="rect">
            <a:avLst/>
          </a:prstGeom>
          <a:noFill/>
        </p:spPr>
        <p:txBody>
          <a:bodyPr wrap="square" rtlCol="0">
            <a:spAutoFit/>
          </a:bodyPr>
          <a:lstStyle/>
          <a:p>
            <a:pPr algn="ctr"/>
            <a:r>
              <a:rPr lang="zh-CN" altLang="en-US" sz="2800" dirty="0">
                <a:solidFill>
                  <a:srgbClr val="C00000"/>
                </a:solidFill>
                <a:latin typeface="微软雅黑" panose="020B0503020204020204" charset="-122"/>
                <a:ea typeface="微软雅黑" panose="020B0503020204020204" charset="-122"/>
              </a:rPr>
              <a:t>不可或缺、相互依存</a:t>
            </a:r>
          </a:p>
        </p:txBody>
      </p:sp>
      <p:cxnSp>
        <p:nvCxnSpPr>
          <p:cNvPr id="38" name="直接箭头连接符 37"/>
          <p:cNvCxnSpPr>
            <a:stCxn id="15" idx="2"/>
            <a:endCxn id="22" idx="0"/>
          </p:cNvCxnSpPr>
          <p:nvPr/>
        </p:nvCxnSpPr>
        <p:spPr>
          <a:xfrm flipH="1">
            <a:off x="7359775" y="2636912"/>
            <a:ext cx="2313637" cy="1090932"/>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
        <p:nvSpPr>
          <p:cNvPr id="40" name="箭头: 右 39"/>
          <p:cNvSpPr/>
          <p:nvPr/>
        </p:nvSpPr>
        <p:spPr>
          <a:xfrm>
            <a:off x="10419400" y="1376772"/>
            <a:ext cx="755900" cy="1008112"/>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3" name="矩形 22"/>
          <p:cNvSpPr/>
          <p:nvPr/>
        </p:nvSpPr>
        <p:spPr>
          <a:xfrm>
            <a:off x="1" y="6121389"/>
            <a:ext cx="12190412" cy="736611"/>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defTabSz="1828165" eaLnBrk="1" hangingPunct="1"/>
            <a:r>
              <a:rPr lang="zh-CN" altLang="en-US" sz="2800" dirty="0">
                <a:latin typeface="微软雅黑" panose="020B0503020204020204" charset="-122"/>
                <a:ea typeface="微软雅黑" panose="020B0503020204020204" charset="-122"/>
              </a:rPr>
              <a:t>要编写出高质量的程序需要循序渐进地开展工作</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2019</a:t>
            </a:r>
            <a:r>
              <a:rPr lang="zh-CN" altLang="zh-CN" dirty="0"/>
              <a:t>年华为公司发布的第一号文件</a:t>
            </a:r>
            <a:endParaRPr lang="zh-CN" altLang="en-US" dirty="0"/>
          </a:p>
        </p:txBody>
      </p:sp>
      <p:sp>
        <p:nvSpPr>
          <p:cNvPr id="3" name="内容占位符 2"/>
          <p:cNvSpPr>
            <a:spLocks noGrp="1"/>
          </p:cNvSpPr>
          <p:nvPr>
            <p:ph idx="1"/>
          </p:nvPr>
        </p:nvSpPr>
        <p:spPr>
          <a:xfrm>
            <a:off x="539750" y="1125538"/>
            <a:ext cx="11172080" cy="5040312"/>
          </a:xfrm>
        </p:spPr>
        <p:txBody>
          <a:bodyPr/>
          <a:lstStyle/>
          <a:p>
            <a:r>
              <a:rPr lang="zh-CN" altLang="zh-CN" dirty="0"/>
              <a:t>“</a:t>
            </a:r>
            <a:r>
              <a:rPr lang="zh-CN" altLang="zh-CN" sz="2800" dirty="0">
                <a:solidFill>
                  <a:srgbClr val="C00000"/>
                </a:solidFill>
              </a:rPr>
              <a:t>全面提升软件工程能力与实践，打造可信的高质量产品</a:t>
            </a:r>
            <a:r>
              <a:rPr lang="zh-CN" altLang="zh-CN" dirty="0"/>
              <a:t>”</a:t>
            </a:r>
            <a:endParaRPr lang="en-US" altLang="zh-CN" dirty="0"/>
          </a:p>
          <a:p>
            <a:pPr lvl="1"/>
            <a:r>
              <a:rPr lang="zh-CN" altLang="zh-CN" dirty="0"/>
              <a:t>把可信作为第一优先级，放在功能、特性和进度之上</a:t>
            </a:r>
            <a:endParaRPr lang="en-US" altLang="zh-CN" dirty="0"/>
          </a:p>
          <a:p>
            <a:pPr lvl="1"/>
            <a:endParaRPr lang="en-US" altLang="zh-CN" dirty="0"/>
          </a:p>
          <a:p>
            <a:r>
              <a:rPr lang="zh-CN" altLang="en-US" dirty="0"/>
              <a:t>可信软件的基本要求</a:t>
            </a:r>
            <a:endParaRPr lang="en-US" altLang="zh-CN" dirty="0"/>
          </a:p>
          <a:p>
            <a:pPr lvl="1"/>
            <a:r>
              <a:rPr lang="zh-CN" altLang="zh-CN" b="1" dirty="0">
                <a:solidFill>
                  <a:srgbClr val="C00000"/>
                </a:solidFill>
              </a:rPr>
              <a:t>安全性</a:t>
            </a:r>
            <a:r>
              <a:rPr lang="zh-CN" altLang="zh-CN" dirty="0"/>
              <a:t>以抗击攻击，保护业务和数据的机密性、完整性和可用性</a:t>
            </a:r>
            <a:endParaRPr lang="en-US" altLang="zh-CN" dirty="0"/>
          </a:p>
          <a:p>
            <a:pPr lvl="1"/>
            <a:r>
              <a:rPr lang="zh-CN" altLang="zh-CN" b="1" dirty="0">
                <a:solidFill>
                  <a:srgbClr val="C00000"/>
                </a:solidFill>
              </a:rPr>
              <a:t>韧性（</a:t>
            </a:r>
            <a:r>
              <a:rPr lang="en-US" altLang="zh-CN" dirty="0"/>
              <a:t>Resilience</a:t>
            </a:r>
            <a:r>
              <a:rPr lang="zh-CN" altLang="zh-CN" dirty="0"/>
              <a:t>）以确保系统受攻击时仍能保持良好的运行状态，具有快速恢复的能力</a:t>
            </a:r>
            <a:endParaRPr lang="en-US" altLang="zh-CN" dirty="0"/>
          </a:p>
          <a:p>
            <a:pPr lvl="1"/>
            <a:r>
              <a:rPr lang="zh-CN" altLang="zh-CN" b="1" dirty="0">
                <a:solidFill>
                  <a:srgbClr val="C00000"/>
                </a:solidFill>
              </a:rPr>
              <a:t>隐私性</a:t>
            </a:r>
            <a:r>
              <a:rPr lang="zh-CN" altLang="zh-CN" dirty="0"/>
              <a:t>（</a:t>
            </a:r>
            <a:r>
              <a:rPr lang="en-US" altLang="zh-CN" dirty="0"/>
              <a:t>Privacy</a:t>
            </a:r>
            <a:r>
              <a:rPr lang="zh-CN" altLang="zh-CN" dirty="0"/>
              <a:t>）以保护用户的数据及其隐私</a:t>
            </a:r>
            <a:endParaRPr lang="en-US" altLang="zh-CN" dirty="0"/>
          </a:p>
          <a:p>
            <a:pPr lvl="1"/>
            <a:r>
              <a:rPr lang="zh-CN" altLang="zh-CN" b="1" dirty="0">
                <a:solidFill>
                  <a:srgbClr val="C00000"/>
                </a:solidFill>
              </a:rPr>
              <a:t>可靠性</a:t>
            </a:r>
            <a:r>
              <a:rPr lang="zh-CN" altLang="zh-CN" dirty="0"/>
              <a:t>和可用性以确保软件产品长期无故障运行，具备快速恢复和自我管理的能力，提供可预期的、一致的服务。</a:t>
            </a:r>
            <a:endParaRPr lang="zh-CN" altLang="en-US" dirty="0"/>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50590" y="8620"/>
            <a:ext cx="10909212" cy="707886"/>
          </a:xfrm>
        </p:spPr>
        <p:txBody>
          <a:bodyPr/>
          <a:lstStyle/>
          <a:p>
            <a:r>
              <a:rPr lang="zh-CN" altLang="en-US" dirty="0"/>
              <a:t>内容</a:t>
            </a:r>
          </a:p>
        </p:txBody>
      </p:sp>
      <p:sp>
        <p:nvSpPr>
          <p:cNvPr id="2" name="内容占位符 1"/>
          <p:cNvSpPr>
            <a:spLocks noGrp="1"/>
          </p:cNvSpPr>
          <p:nvPr>
            <p:ph idx="1"/>
          </p:nvPr>
        </p:nvSpPr>
        <p:spPr>
          <a:xfrm>
            <a:off x="539750" y="1125538"/>
            <a:ext cx="10920052" cy="5040312"/>
          </a:xfrm>
        </p:spPr>
        <p:txBody>
          <a:bodyPr/>
          <a:lstStyle/>
          <a:p>
            <a:pPr marL="514350" indent="-514350">
              <a:buFont typeface="+mj-lt"/>
              <a:buAutoNum type="arabicPeriod"/>
            </a:pPr>
            <a:r>
              <a:rPr lang="zh-CN" altLang="en-US" dirty="0">
                <a:solidFill>
                  <a:schemeClr val="bg1">
                    <a:lumMod val="85000"/>
                  </a:schemeClr>
                </a:solidFill>
              </a:rPr>
              <a:t>软件</a:t>
            </a:r>
            <a:endParaRPr lang="en-US" altLang="zh-CN" dirty="0">
              <a:solidFill>
                <a:schemeClr val="bg1">
                  <a:lumMod val="85000"/>
                </a:schemeClr>
              </a:solidFill>
            </a:endParaRPr>
          </a:p>
          <a:p>
            <a:pPr lvl="1"/>
            <a:r>
              <a:rPr lang="zh-CN" altLang="en-US" dirty="0">
                <a:solidFill>
                  <a:schemeClr val="bg1">
                    <a:lumMod val="85000"/>
                  </a:schemeClr>
                </a:solidFill>
              </a:rPr>
              <a:t>软件的概念、特点、组成及生命周期</a:t>
            </a:r>
            <a:endParaRPr lang="en-US" altLang="zh-CN" dirty="0">
              <a:solidFill>
                <a:schemeClr val="bg1">
                  <a:lumMod val="85000"/>
                </a:schemeClr>
              </a:solidFill>
            </a:endParaRPr>
          </a:p>
          <a:p>
            <a:pPr marL="514350" indent="-514350">
              <a:buFont typeface="+mj-lt"/>
              <a:buAutoNum type="arabicPeriod"/>
            </a:pPr>
            <a:r>
              <a:rPr lang="zh-CN" altLang="en-US" dirty="0">
                <a:solidFill>
                  <a:schemeClr val="bg1">
                    <a:lumMod val="85000"/>
                  </a:schemeClr>
                </a:solidFill>
              </a:rPr>
              <a:t>开源软件</a:t>
            </a:r>
            <a:endParaRPr lang="en-US" altLang="zh-CN" dirty="0">
              <a:solidFill>
                <a:schemeClr val="bg1">
                  <a:lumMod val="85000"/>
                </a:schemeClr>
              </a:solidFill>
            </a:endParaRPr>
          </a:p>
          <a:p>
            <a:pPr lvl="1"/>
            <a:r>
              <a:rPr lang="zh-CN" altLang="zh-CN" dirty="0">
                <a:solidFill>
                  <a:schemeClr val="bg1">
                    <a:lumMod val="85000"/>
                  </a:schemeClr>
                </a:solidFill>
              </a:rPr>
              <a:t>开源软件实践</a:t>
            </a:r>
            <a:r>
              <a:rPr lang="zh-CN" altLang="en-US" dirty="0">
                <a:solidFill>
                  <a:schemeClr val="bg1">
                    <a:lumMod val="85000"/>
                  </a:schemeClr>
                </a:solidFill>
              </a:rPr>
              <a:t>，托管平台和社区，开源许可证</a:t>
            </a:r>
            <a:endParaRPr lang="en-US" altLang="zh-CN" dirty="0">
              <a:solidFill>
                <a:schemeClr val="bg1">
                  <a:lumMod val="85000"/>
                </a:schemeClr>
              </a:solidFill>
            </a:endParaRPr>
          </a:p>
          <a:p>
            <a:pPr marL="514350" indent="-514350">
              <a:buFont typeface="+mj-lt"/>
              <a:buAutoNum type="arabicPeriod"/>
            </a:pPr>
            <a:r>
              <a:rPr lang="zh-CN" altLang="en-US" dirty="0">
                <a:solidFill>
                  <a:schemeClr val="bg1">
                    <a:lumMod val="85000"/>
                  </a:schemeClr>
                </a:solidFill>
              </a:rPr>
              <a:t>软件质量</a:t>
            </a:r>
            <a:endParaRPr lang="en-US" altLang="zh-CN" dirty="0">
              <a:solidFill>
                <a:schemeClr val="bg1">
                  <a:lumMod val="85000"/>
                </a:schemeClr>
              </a:solidFill>
            </a:endParaRPr>
          </a:p>
          <a:p>
            <a:pPr lvl="1"/>
            <a:r>
              <a:rPr lang="zh-CN" altLang="en-US" dirty="0">
                <a:solidFill>
                  <a:schemeClr val="bg1">
                    <a:lumMod val="85000"/>
                  </a:schemeClr>
                </a:solidFill>
              </a:rPr>
              <a:t>软件质量要素及模型</a:t>
            </a:r>
            <a:endParaRPr lang="en-US" altLang="zh-CN" dirty="0">
              <a:solidFill>
                <a:schemeClr val="bg1">
                  <a:lumMod val="85000"/>
                </a:schemeClr>
              </a:solidFill>
            </a:endParaRPr>
          </a:p>
          <a:p>
            <a:pPr marL="514350" indent="-514350">
              <a:buFont typeface="+mj-lt"/>
              <a:buAutoNum type="arabicPeriod"/>
            </a:pPr>
            <a:r>
              <a:rPr lang="zh-CN" altLang="en-US" dirty="0">
                <a:solidFill>
                  <a:srgbClr val="C00000"/>
                </a:solidFill>
              </a:rPr>
              <a:t>当前软件特征的变化</a:t>
            </a:r>
            <a:endParaRPr lang="en-US" altLang="zh-CN" dirty="0">
              <a:solidFill>
                <a:srgbClr val="C00000"/>
              </a:solidFill>
            </a:endParaRPr>
          </a:p>
          <a:p>
            <a:pPr lvl="1"/>
            <a:r>
              <a:rPr lang="zh-CN" altLang="en-US" dirty="0">
                <a:solidFill>
                  <a:srgbClr val="C00000"/>
                </a:solidFill>
              </a:rPr>
              <a:t>地位、运行环境、形态、复杂性</a:t>
            </a:r>
            <a:endParaRPr lang="en-US" altLang="zh-CN" dirty="0">
              <a:solidFill>
                <a:srgbClr val="C00000"/>
              </a:solidFill>
            </a:endParaRPr>
          </a:p>
        </p:txBody>
      </p:sp>
      <p:sp>
        <p:nvSpPr>
          <p:cNvPr id="4" name="灯片编号占位符 3"/>
          <p:cNvSpPr>
            <a:spLocks noGrp="1"/>
          </p:cNvSpPr>
          <p:nvPr>
            <p:ph type="sldNum" sz="quarter" idx="4294967295"/>
          </p:nvPr>
        </p:nvSpPr>
        <p:spPr>
          <a:xfrm>
            <a:off x="11356975" y="6408738"/>
            <a:ext cx="833438" cy="365125"/>
          </a:xfrm>
        </p:spPr>
        <p:txBody>
          <a:bodyPr/>
          <a:lstStyle/>
          <a:p>
            <a:r>
              <a:rPr lang="zh-CN" altLang="en-US"/>
              <a:t>*</a:t>
            </a:r>
          </a:p>
        </p:txBody>
      </p:sp>
      <p:pic>
        <p:nvPicPr>
          <p:cNvPr id="7" name="Picture 2" descr="C:\Program Files\Microsoft Office\MEDIA\CAGCAT10\j0233018.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67514" y="2368330"/>
            <a:ext cx="2088232" cy="21213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4.1 </a:t>
            </a:r>
            <a:r>
              <a:rPr lang="zh-CN" altLang="zh-CN" dirty="0"/>
              <a:t>软件的地位和作用</a:t>
            </a:r>
            <a:endParaRPr lang="zh-CN" altLang="en-US" dirty="0"/>
          </a:p>
        </p:txBody>
      </p:sp>
      <p:sp>
        <p:nvSpPr>
          <p:cNvPr id="3" name="内容占位符 2"/>
          <p:cNvSpPr>
            <a:spLocks noGrp="1"/>
          </p:cNvSpPr>
          <p:nvPr>
            <p:ph idx="1"/>
          </p:nvPr>
        </p:nvSpPr>
        <p:spPr>
          <a:xfrm>
            <a:off x="539750" y="1125538"/>
            <a:ext cx="10920052" cy="5040312"/>
          </a:xfrm>
        </p:spPr>
        <p:txBody>
          <a:bodyPr/>
          <a:lstStyle/>
          <a:p>
            <a:r>
              <a:rPr lang="zh-CN" altLang="zh-CN" dirty="0"/>
              <a:t>深入到社会、经济、生活的方方面面</a:t>
            </a:r>
            <a:r>
              <a:rPr lang="zh-CN" altLang="en-US" dirty="0"/>
              <a:t>，</a:t>
            </a:r>
            <a:r>
              <a:rPr lang="zh-CN" altLang="en-US" dirty="0">
                <a:solidFill>
                  <a:srgbClr val="C00000"/>
                </a:solidFill>
              </a:rPr>
              <a:t>无处不在</a:t>
            </a:r>
            <a:endParaRPr lang="en-US" altLang="zh-CN" dirty="0">
              <a:solidFill>
                <a:srgbClr val="C00000"/>
              </a:solidFill>
            </a:endParaRPr>
          </a:p>
          <a:p>
            <a:r>
              <a:rPr lang="zh-CN" altLang="zh-CN" dirty="0"/>
              <a:t>作为一种</a:t>
            </a:r>
            <a:r>
              <a:rPr lang="zh-CN" altLang="zh-CN" dirty="0">
                <a:solidFill>
                  <a:srgbClr val="C00000"/>
                </a:solidFill>
              </a:rPr>
              <a:t>创新的工具</a:t>
            </a:r>
            <a:r>
              <a:rPr lang="zh-CN" altLang="zh-CN" dirty="0"/>
              <a:t>，深刻地改变各个行业和领域，创新问题解决模式和方式，影响人们日常学习、生活和工作</a:t>
            </a:r>
            <a:endParaRPr lang="en-US" altLang="zh-CN" dirty="0"/>
          </a:p>
          <a:p>
            <a:pPr lvl="1"/>
            <a:r>
              <a:rPr lang="zh-CN" altLang="zh-CN" dirty="0"/>
              <a:t>“</a:t>
            </a:r>
            <a:r>
              <a:rPr lang="en-US" altLang="zh-CN" dirty="0"/>
              <a:t>12306</a:t>
            </a:r>
            <a:r>
              <a:rPr lang="zh-CN" altLang="zh-CN" dirty="0"/>
              <a:t>”</a:t>
            </a:r>
            <a:r>
              <a:rPr lang="zh-CN" altLang="en-US" dirty="0"/>
              <a:t>改变了购票方式，淘宝和京东改变了购物方式</a:t>
            </a:r>
            <a:endParaRPr lang="en-US" altLang="zh-CN" dirty="0"/>
          </a:p>
          <a:p>
            <a:r>
              <a:rPr lang="zh-CN" altLang="en-US" dirty="0"/>
              <a:t>软件是实现行业和领域</a:t>
            </a:r>
            <a:r>
              <a:rPr lang="zh-CN" altLang="zh-CN" dirty="0"/>
              <a:t>进行信息化融合和改造，实现创新性发展的</a:t>
            </a:r>
            <a:r>
              <a:rPr lang="zh-CN" altLang="zh-CN" dirty="0">
                <a:solidFill>
                  <a:srgbClr val="C00000"/>
                </a:solidFill>
              </a:rPr>
              <a:t>使能技术和重要利器</a:t>
            </a:r>
            <a:endParaRPr lang="en-US" altLang="zh-CN" dirty="0">
              <a:solidFill>
                <a:srgbClr val="C00000"/>
              </a:solidFill>
            </a:endParaRPr>
          </a:p>
          <a:p>
            <a:pPr lvl="1"/>
            <a:r>
              <a:rPr lang="zh-CN" altLang="en-US" dirty="0"/>
              <a:t>企业信息化改造，图书借阅等</a:t>
            </a:r>
            <a:endParaRPr lang="en-US" altLang="zh-CN" dirty="0"/>
          </a:p>
          <a:p>
            <a:r>
              <a:rPr lang="zh-CN" altLang="zh-CN" dirty="0"/>
              <a:t>软件已经成为人类社会的</a:t>
            </a:r>
            <a:r>
              <a:rPr lang="zh-CN" altLang="zh-CN" dirty="0">
                <a:solidFill>
                  <a:srgbClr val="C00000"/>
                </a:solidFill>
              </a:rPr>
              <a:t>关键性基础设施</a:t>
            </a:r>
            <a:endParaRPr lang="en-US" altLang="zh-CN" dirty="0">
              <a:solidFill>
                <a:srgbClr val="C00000"/>
              </a:solidFill>
            </a:endParaRPr>
          </a:p>
          <a:p>
            <a:pPr lvl="1"/>
            <a:r>
              <a:rPr lang="zh-CN" altLang="en-US" dirty="0"/>
              <a:t>就像电力、交通设施一样，发挥基础性的作用</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t>4.2 </a:t>
            </a:r>
            <a:r>
              <a:rPr lang="zh-CN" altLang="en-US" dirty="0"/>
              <a:t>软件的运行环境</a:t>
            </a:r>
          </a:p>
        </p:txBody>
      </p:sp>
      <p:sp>
        <p:nvSpPr>
          <p:cNvPr id="4" name="灯片编号占位符 3"/>
          <p:cNvSpPr>
            <a:spLocks noGrp="1"/>
          </p:cNvSpPr>
          <p:nvPr>
            <p:ph type="sldNum" sz="quarter" idx="4294967295"/>
          </p:nvPr>
        </p:nvSpPr>
        <p:spPr>
          <a:xfrm>
            <a:off x="11479213" y="6407150"/>
            <a:ext cx="711200" cy="365125"/>
          </a:xfrm>
        </p:spPr>
        <p:txBody>
          <a:bodyPr/>
          <a:lstStyle/>
          <a:p>
            <a:pPr>
              <a:defRPr/>
            </a:pPr>
            <a:fld id="{738B8B77-D4DE-4683-92E4-EDB40E3C57BB}" type="slidenum">
              <a:rPr lang="zh-CN" altLang="en-US" smtClean="0"/>
              <a:t>53</a:t>
            </a:fld>
            <a:endParaRPr lang="en-US" altLang="zh-CN"/>
          </a:p>
        </p:txBody>
      </p:sp>
      <p:sp>
        <p:nvSpPr>
          <p:cNvPr id="13" name="矩形 12"/>
          <p:cNvSpPr/>
          <p:nvPr/>
        </p:nvSpPr>
        <p:spPr>
          <a:xfrm>
            <a:off x="1680011" y="3793306"/>
            <a:ext cx="1483283" cy="306034"/>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602866" y="3762624"/>
            <a:ext cx="1747506" cy="1880712"/>
            <a:chOff x="213953" y="4154465"/>
            <a:chExt cx="1747506" cy="1880712"/>
          </a:xfrm>
        </p:grpSpPr>
        <p:sp>
          <p:nvSpPr>
            <p:cNvPr id="11" name="矩形 10"/>
            <p:cNvSpPr/>
            <p:nvPr/>
          </p:nvSpPr>
          <p:spPr>
            <a:xfrm>
              <a:off x="213953" y="5387105"/>
              <a:ext cx="1747506" cy="648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dirty="0">
                  <a:solidFill>
                    <a:schemeClr val="tx1"/>
                  </a:solidFill>
                  <a:latin typeface="微软雅黑" panose="020B0503020204020204" charset="-122"/>
                  <a:ea typeface="微软雅黑" panose="020B0503020204020204" charset="-122"/>
                </a:rPr>
                <a:t>大中小型机的计算平台 </a:t>
              </a:r>
            </a:p>
          </p:txBody>
        </p:sp>
        <p:pic>
          <p:nvPicPr>
            <p:cNvPr id="32" name="Picture 5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8241" y="4273095"/>
              <a:ext cx="956320" cy="95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1" name="组合 7"/>
            <p:cNvGrpSpPr/>
            <p:nvPr/>
          </p:nvGrpSpPr>
          <p:grpSpPr bwMode="auto">
            <a:xfrm>
              <a:off x="289166" y="4154465"/>
              <a:ext cx="588873" cy="1198750"/>
              <a:chOff x="1187450" y="2782888"/>
              <a:chExt cx="1152525" cy="2028825"/>
            </a:xfrm>
          </p:grpSpPr>
          <p:pic>
            <p:nvPicPr>
              <p:cNvPr id="72" name="Picture 10" descr="http://www.business-clipart.com/business_clipart_images/crt_monitor_0515-0912-0113-3719_SMU.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9675" y="3362325"/>
                <a:ext cx="4064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0" descr="http://www.business-clipart.com/business_clipart_images/crt_monitor_0515-0912-0113-3719_SMU.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2713" y="2782888"/>
                <a:ext cx="4064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 descr="http://www.business-clipart.com/business_clipart_images/crt_monitor_0515-0912-0113-3719_SMU.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450" y="3883025"/>
                <a:ext cx="4064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0" descr="http://www.business-clipart.com/business_clipart_images/crt_monitor_0515-0912-0113-3719_SMU.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2875" y="4451350"/>
                <a:ext cx="4064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6" name="直接连接符 75"/>
              <p:cNvCxnSpPr/>
              <p:nvPr/>
            </p:nvCxnSpPr>
            <p:spPr>
              <a:xfrm>
                <a:off x="1833664" y="3017057"/>
                <a:ext cx="504090" cy="4069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616039" y="3542978"/>
                <a:ext cx="721715" cy="10172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1616039" y="3884634"/>
                <a:ext cx="721715" cy="180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V="1">
                <a:off x="1833664" y="4232049"/>
                <a:ext cx="504090" cy="437627"/>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6" name="组合 15"/>
          <p:cNvGrpSpPr/>
          <p:nvPr/>
        </p:nvGrpSpPr>
        <p:grpSpPr>
          <a:xfrm>
            <a:off x="3971530" y="2397393"/>
            <a:ext cx="2304256" cy="2069511"/>
            <a:chOff x="2299814" y="2721657"/>
            <a:chExt cx="2304256" cy="2069511"/>
          </a:xfrm>
        </p:grpSpPr>
        <p:sp>
          <p:nvSpPr>
            <p:cNvPr id="35" name="矩形 34"/>
            <p:cNvSpPr/>
            <p:nvPr/>
          </p:nvSpPr>
          <p:spPr>
            <a:xfrm>
              <a:off x="2299814" y="4132906"/>
              <a:ext cx="2304256" cy="658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dirty="0">
                  <a:solidFill>
                    <a:schemeClr val="tx1"/>
                  </a:solidFill>
                  <a:latin typeface="微软雅黑" panose="020B0503020204020204" charset="-122"/>
                  <a:ea typeface="微软雅黑" panose="020B0503020204020204" charset="-122"/>
                </a:rPr>
                <a:t>基于局域网的分布计算平台</a:t>
              </a:r>
              <a:endParaRPr lang="en-US" altLang="zh-CN" dirty="0">
                <a:solidFill>
                  <a:schemeClr val="tx1"/>
                </a:solidFill>
                <a:latin typeface="微软雅黑" panose="020B0503020204020204" charset="-122"/>
                <a:ea typeface="微软雅黑" panose="020B0503020204020204" charset="-122"/>
              </a:endParaRPr>
            </a:p>
          </p:txBody>
        </p:sp>
        <p:grpSp>
          <p:nvGrpSpPr>
            <p:cNvPr id="29" name="组合 28"/>
            <p:cNvGrpSpPr/>
            <p:nvPr/>
          </p:nvGrpSpPr>
          <p:grpSpPr>
            <a:xfrm>
              <a:off x="2486086" y="2721657"/>
              <a:ext cx="1605087" cy="1353201"/>
              <a:chOff x="6135265" y="1626487"/>
              <a:chExt cx="1605087" cy="1353201"/>
            </a:xfrm>
          </p:grpSpPr>
          <p:pic>
            <p:nvPicPr>
              <p:cNvPr id="81" name="Picture 4" descr="http://network.nature.com/system/group/000/001/458/computer_pi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0300" y="1626487"/>
                <a:ext cx="5715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12" descr="http://www.mathias-schmitz.de/confint/Server_PC/serv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25182" y="2420888"/>
                <a:ext cx="45402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12" descr="http://www.mathias-schmitz.de/confint/Server_PC/serv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3532" y="2420888"/>
                <a:ext cx="45402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7" name="直接连接符 86"/>
              <p:cNvCxnSpPr>
                <a:stCxn id="83" idx="0"/>
              </p:cNvCxnSpPr>
              <p:nvPr/>
            </p:nvCxnSpPr>
            <p:spPr bwMode="auto">
              <a:xfrm flipV="1">
                <a:off x="6652194" y="2247851"/>
                <a:ext cx="0" cy="174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bwMode="auto">
              <a:xfrm flipV="1">
                <a:off x="7420544" y="2314377"/>
                <a:ext cx="0" cy="174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bwMode="auto">
              <a:xfrm>
                <a:off x="6135265" y="2301171"/>
                <a:ext cx="1605087" cy="13206"/>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91" name="Picture 4" descr="http://network.nature.com/system/group/000/001/458/computer_pi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6057" y="1650296"/>
                <a:ext cx="5715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 name="直接连接符 91"/>
              <p:cNvCxnSpPr/>
              <p:nvPr/>
            </p:nvCxnSpPr>
            <p:spPr bwMode="auto">
              <a:xfrm flipV="1">
                <a:off x="6418832" y="2060848"/>
                <a:ext cx="0" cy="214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bwMode="auto">
              <a:xfrm flipV="1">
                <a:off x="7274445" y="2060848"/>
                <a:ext cx="0" cy="219075"/>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7" name="组合 16"/>
          <p:cNvGrpSpPr/>
          <p:nvPr/>
        </p:nvGrpSpPr>
        <p:grpSpPr>
          <a:xfrm>
            <a:off x="6163568" y="1972975"/>
            <a:ext cx="2393655" cy="1852069"/>
            <a:chOff x="6540054" y="1689912"/>
            <a:chExt cx="2393655" cy="1852069"/>
          </a:xfrm>
        </p:grpSpPr>
        <p:pic>
          <p:nvPicPr>
            <p:cNvPr id="36" name="Picture 4" descr="Multisite-Health-Network_tcm220-39716"/>
            <p:cNvPicPr>
              <a:picLocks noChangeAspect="1" noChangeArrowheads="1"/>
            </p:cNvPicPr>
            <p:nvPr/>
          </p:nvPicPr>
          <p:blipFill>
            <a:blip r:embed="rId6"/>
            <a:srcRect/>
            <a:stretch>
              <a:fillRect/>
            </a:stretch>
          </p:blipFill>
          <p:spPr bwMode="auto">
            <a:xfrm>
              <a:off x="6540054" y="1689912"/>
              <a:ext cx="2393655" cy="1234170"/>
            </a:xfrm>
            <a:prstGeom prst="rect">
              <a:avLst/>
            </a:prstGeom>
            <a:noFill/>
            <a:ln w="9525">
              <a:noFill/>
              <a:miter lim="800000"/>
              <a:headEnd/>
              <a:tailEnd/>
            </a:ln>
          </p:spPr>
        </p:pic>
        <p:sp>
          <p:nvSpPr>
            <p:cNvPr id="7" name="矩形 6"/>
            <p:cNvSpPr/>
            <p:nvPr/>
          </p:nvSpPr>
          <p:spPr>
            <a:xfrm>
              <a:off x="6594364" y="3101213"/>
              <a:ext cx="2092436" cy="440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zh-CN" altLang="en-US" dirty="0">
                  <a:solidFill>
                    <a:schemeClr val="tx1"/>
                  </a:solidFill>
                  <a:latin typeface="Times New Roman" panose="02020603050405020304" pitchFamily="18" charset="0"/>
                  <a:ea typeface="微软雅黑" panose="020B0503020204020204" charset="-122"/>
                  <a:cs typeface="Times New Roman" panose="02020603050405020304" pitchFamily="18" charset="0"/>
                </a:rPr>
                <a:t>基于互联网的计算平台</a:t>
              </a:r>
            </a:p>
          </p:txBody>
        </p:sp>
      </p:grpSp>
      <p:cxnSp>
        <p:nvCxnSpPr>
          <p:cNvPr id="15" name="直接箭头连接符 14"/>
          <p:cNvCxnSpPr/>
          <p:nvPr/>
        </p:nvCxnSpPr>
        <p:spPr>
          <a:xfrm flipV="1">
            <a:off x="1498351" y="3106070"/>
            <a:ext cx="10137149" cy="2987226"/>
          </a:xfrm>
          <a:prstGeom prst="straightConnector1">
            <a:avLst/>
          </a:prstGeom>
          <a:ln w="4762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2485935" y="3352052"/>
            <a:ext cx="1658478" cy="1805140"/>
            <a:chOff x="2147740" y="3260213"/>
            <a:chExt cx="1658478" cy="1805140"/>
          </a:xfrm>
        </p:grpSpPr>
        <p:pic>
          <p:nvPicPr>
            <p:cNvPr id="45" name="Picture 2" descr="E:\materials\Resources\pictures\Img321406786.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47740" y="3260213"/>
              <a:ext cx="1255491" cy="1097299"/>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2212386" y="4369195"/>
              <a:ext cx="1593832" cy="696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charset="-122"/>
                  <a:ea typeface="微软雅黑" panose="020B0503020204020204" charset="-122"/>
                </a:rPr>
                <a:t>基于</a:t>
              </a:r>
              <a:r>
                <a:rPr lang="en-US" altLang="zh-CN" dirty="0">
                  <a:solidFill>
                    <a:schemeClr val="tx1"/>
                  </a:solidFill>
                  <a:latin typeface="微软雅黑" panose="020B0503020204020204" charset="-122"/>
                  <a:ea typeface="微软雅黑" panose="020B0503020204020204" charset="-122"/>
                </a:rPr>
                <a:t>PC</a:t>
              </a:r>
              <a:r>
                <a:rPr lang="zh-CN" altLang="en-US" dirty="0">
                  <a:solidFill>
                    <a:schemeClr val="tx1"/>
                  </a:solidFill>
                  <a:latin typeface="微软雅黑" panose="020B0503020204020204" charset="-122"/>
                  <a:ea typeface="微软雅黑" panose="020B0503020204020204" charset="-122"/>
                </a:rPr>
                <a:t>的计算平台</a:t>
              </a:r>
            </a:p>
          </p:txBody>
        </p:sp>
      </p:grpSp>
      <p:pic>
        <p:nvPicPr>
          <p:cNvPr id="2" name="图片 1"/>
          <p:cNvPicPr>
            <a:picLocks noChangeAspect="1"/>
          </p:cNvPicPr>
          <p:nvPr/>
        </p:nvPicPr>
        <p:blipFill>
          <a:blip r:embed="rId8"/>
          <a:stretch>
            <a:fillRect/>
          </a:stretch>
        </p:blipFill>
        <p:spPr>
          <a:xfrm>
            <a:off x="8890190" y="1466194"/>
            <a:ext cx="1504950" cy="1047750"/>
          </a:xfrm>
          <a:prstGeom prst="rect">
            <a:avLst/>
          </a:prstGeom>
        </p:spPr>
      </p:pic>
      <p:sp>
        <p:nvSpPr>
          <p:cNvPr id="6" name="文本框 5"/>
          <p:cNvSpPr txBox="1"/>
          <p:nvPr/>
        </p:nvSpPr>
        <p:spPr>
          <a:xfrm>
            <a:off x="8904026" y="2598003"/>
            <a:ext cx="1504950" cy="830997"/>
          </a:xfrm>
          <a:prstGeom prst="rect">
            <a:avLst/>
          </a:prstGeom>
          <a:noFill/>
        </p:spPr>
        <p:txBody>
          <a:bodyPr wrap="square" rtlCol="0">
            <a:spAutoFit/>
          </a:bodyPr>
          <a:lstStyle/>
          <a:p>
            <a:pPr marL="0" lvl="1" algn="ctr"/>
            <a:r>
              <a:rPr lang="zh-CN" altLang="en-US" dirty="0">
                <a:solidFill>
                  <a:schemeClr val="tx1"/>
                </a:solidFill>
                <a:ea typeface="微软雅黑" panose="020B0503020204020204" charset="-122"/>
                <a:cs typeface="Times New Roman" panose="02020603050405020304" pitchFamily="18" charset="0"/>
              </a:rPr>
              <a:t>无处不在的计算</a:t>
            </a:r>
          </a:p>
        </p:txBody>
      </p:sp>
      <p:sp>
        <p:nvSpPr>
          <p:cNvPr id="8" name="文本框 7"/>
          <p:cNvSpPr txBox="1"/>
          <p:nvPr/>
        </p:nvSpPr>
        <p:spPr>
          <a:xfrm>
            <a:off x="442578" y="902090"/>
            <a:ext cx="6338518" cy="954107"/>
          </a:xfrm>
          <a:prstGeom prst="rect">
            <a:avLst/>
          </a:prstGeom>
          <a:noFill/>
        </p:spPr>
        <p:txBody>
          <a:bodyPr wrap="square" rtlCol="0">
            <a:spAutoFit/>
          </a:bodyPr>
          <a:lstStyle/>
          <a:p>
            <a:r>
              <a:rPr lang="zh-CN" altLang="en-US" sz="2800" dirty="0">
                <a:solidFill>
                  <a:srgbClr val="C00000"/>
                </a:solidFill>
                <a:latin typeface="微软雅黑" panose="020B0503020204020204" charset="-122"/>
                <a:ea typeface="微软雅黑" panose="020B0503020204020204" charset="-122"/>
              </a:rPr>
              <a:t>从前端的</a:t>
            </a:r>
            <a:r>
              <a:rPr lang="en-US" altLang="zh-CN" sz="2800" dirty="0">
                <a:solidFill>
                  <a:srgbClr val="C00000"/>
                </a:solidFill>
                <a:latin typeface="微软雅黑" panose="020B0503020204020204" charset="-122"/>
                <a:ea typeface="微软雅黑" panose="020B0503020204020204" charset="-122"/>
              </a:rPr>
              <a:t>PC</a:t>
            </a:r>
            <a:r>
              <a:rPr lang="zh-CN" altLang="en-US" sz="2800" dirty="0">
                <a:solidFill>
                  <a:srgbClr val="C00000"/>
                </a:solidFill>
                <a:latin typeface="微软雅黑" panose="020B0503020204020204" charset="-122"/>
                <a:ea typeface="微软雅黑" panose="020B0503020204020204" charset="-122"/>
              </a:rPr>
              <a:t>终端、可穿戴设备、智能手机到后端的云中心、高性能计算中心</a:t>
            </a:r>
          </a:p>
        </p:txBody>
      </p:sp>
      <p:sp>
        <p:nvSpPr>
          <p:cNvPr id="3" name="文本框 2"/>
          <p:cNvSpPr txBox="1"/>
          <p:nvPr/>
        </p:nvSpPr>
        <p:spPr>
          <a:xfrm>
            <a:off x="4784585" y="5437832"/>
            <a:ext cx="7144148" cy="954107"/>
          </a:xfrm>
          <a:prstGeom prst="rect">
            <a:avLst/>
          </a:prstGeom>
          <a:noFill/>
        </p:spPr>
        <p:txBody>
          <a:bodyPr wrap="square" rtlCol="0">
            <a:spAutoFit/>
          </a:bodyPr>
          <a:lstStyle/>
          <a:p>
            <a:r>
              <a:rPr lang="zh-CN" altLang="en-US" sz="2800" dirty="0">
                <a:solidFill>
                  <a:srgbClr val="C00000"/>
                </a:solidFill>
                <a:latin typeface="微软雅黑" panose="020B0503020204020204" charset="-122"/>
                <a:ea typeface="微软雅黑" panose="020B0503020204020204" charset="-122"/>
              </a:rPr>
              <a:t>从孤立、独立、局域和可控的计算环境到分布、开放、动态、难控、无处不在计算环境</a:t>
            </a: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4.3 </a:t>
            </a:r>
            <a:r>
              <a:rPr lang="zh-CN" altLang="en-US" dirty="0"/>
              <a:t>软件形态</a:t>
            </a:r>
          </a:p>
        </p:txBody>
      </p:sp>
      <p:sp>
        <p:nvSpPr>
          <p:cNvPr id="2" name="内容占位符 1"/>
          <p:cNvSpPr>
            <a:spLocks noGrp="1"/>
          </p:cNvSpPr>
          <p:nvPr>
            <p:ph idx="1"/>
          </p:nvPr>
        </p:nvSpPr>
        <p:spPr/>
        <p:txBody>
          <a:bodyPr/>
          <a:lstStyle/>
          <a:p>
            <a:r>
              <a:rPr lang="zh-CN" altLang="en-US" dirty="0"/>
              <a:t>不是单一系统，而是</a:t>
            </a:r>
            <a:r>
              <a:rPr lang="zh-CN" altLang="en-US" dirty="0">
                <a:solidFill>
                  <a:srgbClr val="C00000"/>
                </a:solidFill>
              </a:rPr>
              <a:t>系统之系统</a:t>
            </a:r>
            <a:endParaRPr lang="en-US" altLang="zh-CN" dirty="0">
              <a:solidFill>
                <a:srgbClr val="C00000"/>
              </a:solidFill>
            </a:endParaRPr>
          </a:p>
          <a:p>
            <a:pPr lvl="1"/>
            <a:r>
              <a:rPr lang="zh-CN" altLang="en-US" dirty="0"/>
              <a:t>诸多系统联盟和组合而成</a:t>
            </a:r>
            <a:endParaRPr lang="en-US" altLang="zh-CN" dirty="0"/>
          </a:p>
          <a:p>
            <a:r>
              <a:rPr lang="zh-CN" altLang="en-US" dirty="0"/>
              <a:t>不仅是社会技术系统，还是一种</a:t>
            </a:r>
            <a:r>
              <a:rPr lang="zh-CN" altLang="en-US" dirty="0">
                <a:solidFill>
                  <a:srgbClr val="C00000"/>
                </a:solidFill>
              </a:rPr>
              <a:t>生态系统</a:t>
            </a:r>
            <a:endParaRPr lang="en-US" altLang="zh-CN" dirty="0">
              <a:solidFill>
                <a:srgbClr val="C00000"/>
              </a:solidFill>
            </a:endParaRPr>
          </a:p>
          <a:p>
            <a:pPr lvl="1"/>
            <a:r>
              <a:rPr lang="zh-CN" altLang="en-US" dirty="0"/>
              <a:t>社会、信息、物理等要素共存</a:t>
            </a:r>
            <a:endParaRPr lang="en-US" altLang="zh-CN" dirty="0"/>
          </a:p>
          <a:p>
            <a:r>
              <a:rPr lang="zh-CN" altLang="en-US" dirty="0"/>
              <a:t>不是同构系统，而是异构、多样的</a:t>
            </a:r>
            <a:r>
              <a:rPr lang="zh-CN" altLang="en-US" dirty="0">
                <a:solidFill>
                  <a:srgbClr val="C00000"/>
                </a:solidFill>
              </a:rPr>
              <a:t>系统联盟</a:t>
            </a:r>
            <a:endParaRPr lang="en-US" altLang="zh-CN" dirty="0">
              <a:solidFill>
                <a:srgbClr val="C00000"/>
              </a:solidFill>
            </a:endParaRPr>
          </a:p>
          <a:p>
            <a:pPr lvl="1"/>
            <a:r>
              <a:rPr lang="zh-CN" altLang="en-US" dirty="0"/>
              <a:t>要素异构，客观存在，也是必然</a:t>
            </a:r>
            <a:endParaRPr lang="en-US" altLang="zh-CN" dirty="0"/>
          </a:p>
          <a:p>
            <a:r>
              <a:rPr lang="zh-CN" altLang="en-US" dirty="0"/>
              <a:t>不在封闭环境，而在</a:t>
            </a:r>
            <a:r>
              <a:rPr lang="zh-CN" altLang="en-US" dirty="0">
                <a:solidFill>
                  <a:srgbClr val="C00000"/>
                </a:solidFill>
              </a:rPr>
              <a:t>开放环境</a:t>
            </a:r>
            <a:r>
              <a:rPr lang="zh-CN" altLang="en-US" dirty="0"/>
              <a:t>中</a:t>
            </a:r>
            <a:endParaRPr lang="en-US" altLang="zh-CN" dirty="0"/>
          </a:p>
          <a:p>
            <a:pPr lvl="1"/>
            <a:r>
              <a:rPr lang="zh-CN" altLang="en-US" dirty="0"/>
              <a:t>环境和系统相互作用，环境开放如互联网、战场环境</a:t>
            </a:r>
            <a:endParaRPr lang="en-US" altLang="zh-CN" dirty="0"/>
          </a:p>
          <a:p>
            <a:r>
              <a:rPr lang="zh-CN" altLang="en-US" dirty="0"/>
              <a:t>不是封闭系统，而是</a:t>
            </a:r>
            <a:r>
              <a:rPr lang="zh-CN" altLang="en-US" dirty="0">
                <a:solidFill>
                  <a:srgbClr val="C00000"/>
                </a:solidFill>
              </a:rPr>
              <a:t>动态适应系统</a:t>
            </a:r>
            <a:endParaRPr lang="en-US" altLang="zh-CN" dirty="0">
              <a:solidFill>
                <a:srgbClr val="C00000"/>
              </a:solidFill>
            </a:endParaRPr>
          </a:p>
          <a:p>
            <a:pPr lvl="1"/>
            <a:r>
              <a:rPr lang="zh-CN" altLang="en-US" dirty="0"/>
              <a:t>要素、关系、联盟等持续变化，边界不明确</a:t>
            </a:r>
            <a:endParaRPr lang="en-US" altLang="zh-CN" dirty="0"/>
          </a:p>
          <a:p>
            <a:endParaRPr lang="zh-CN" altLang="en-US" dirty="0"/>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dirty="0"/>
              <a:t>软件形态</a:t>
            </a:r>
            <a:r>
              <a:rPr lang="en-US" altLang="zh-CN" dirty="0"/>
              <a:t>-</a:t>
            </a:r>
            <a:r>
              <a:rPr lang="zh-CN" altLang="en-US" dirty="0"/>
              <a:t>社会技术系统</a:t>
            </a:r>
          </a:p>
        </p:txBody>
      </p:sp>
      <p:sp>
        <p:nvSpPr>
          <p:cNvPr id="2" name="内容占位符 1"/>
          <p:cNvSpPr>
            <a:spLocks noGrp="1"/>
          </p:cNvSpPr>
          <p:nvPr>
            <p:ph idx="1"/>
          </p:nvPr>
        </p:nvSpPr>
        <p:spPr/>
        <p:txBody>
          <a:bodyPr/>
          <a:lstStyle/>
          <a:p>
            <a:r>
              <a:rPr lang="zh-CN" altLang="zh-CN" dirty="0"/>
              <a:t>由人、社会组织、物理设备、过程等要素共同组成和相互作用的人机物共生系统</a:t>
            </a:r>
            <a:endParaRPr lang="zh-CN" altLang="en-US" dirty="0"/>
          </a:p>
          <a:p>
            <a:pPr lvl="0"/>
            <a:r>
              <a:rPr lang="zh-CN" altLang="zh-CN" dirty="0"/>
              <a:t>软件系统无法单独存在，需与物理、社会系统交互作用</a:t>
            </a:r>
          </a:p>
          <a:p>
            <a:pPr lvl="1"/>
            <a:endParaRPr lang="zh-CN" altLang="en-US" dirty="0"/>
          </a:p>
          <a:p>
            <a:pPr lvl="1"/>
            <a:endParaRPr lang="en-US" altLang="zh-CN" dirty="0"/>
          </a:p>
          <a:p>
            <a:pPr lvl="0"/>
            <a:endParaRPr lang="zh-CN" altLang="zh-CN" dirty="0"/>
          </a:p>
          <a:p>
            <a:pPr lvl="1"/>
            <a:endParaRPr lang="zh-CN" altLang="zh-CN" dirty="0"/>
          </a:p>
          <a:p>
            <a:pPr lvl="0"/>
            <a:endParaRPr lang="zh-CN" altLang="zh-CN" dirty="0"/>
          </a:p>
          <a:p>
            <a:pPr lvl="1"/>
            <a:endParaRPr lang="zh-CN" altLang="zh-CN" dirty="0">
              <a:solidFill>
                <a:srgbClr val="C00000"/>
              </a:solidFill>
            </a:endParaRPr>
          </a:p>
        </p:txBody>
      </p:sp>
      <p:pic>
        <p:nvPicPr>
          <p:cNvPr id="6" name="内容占位符 5"/>
          <p:cNvPicPr>
            <a:picLocks noChangeAspect="1"/>
          </p:cNvPicPr>
          <p:nvPr/>
        </p:nvPicPr>
        <p:blipFill>
          <a:blip r:embed="rId2"/>
          <a:stretch>
            <a:fillRect/>
          </a:stretch>
        </p:blipFill>
        <p:spPr>
          <a:xfrm>
            <a:off x="867875" y="3176972"/>
            <a:ext cx="2635043" cy="2904184"/>
          </a:xfrm>
          <a:prstGeom prst="rect">
            <a:avLst/>
          </a:prstGeom>
        </p:spPr>
      </p:pic>
      <p:pic>
        <p:nvPicPr>
          <p:cNvPr id="52" name="图片 51"/>
          <p:cNvPicPr>
            <a:picLocks noChangeAspect="1"/>
          </p:cNvPicPr>
          <p:nvPr/>
        </p:nvPicPr>
        <p:blipFill>
          <a:blip r:embed="rId3"/>
          <a:stretch>
            <a:fillRect/>
          </a:stretch>
        </p:blipFill>
        <p:spPr>
          <a:xfrm>
            <a:off x="4799062" y="3163053"/>
            <a:ext cx="5652628" cy="3107098"/>
          </a:xfrm>
          <a:prstGeom prst="rect">
            <a:avLst/>
          </a:prstGeom>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dirty="0"/>
              <a:t>软件形态</a:t>
            </a:r>
            <a:r>
              <a:rPr lang="en-US" altLang="zh-CN" dirty="0"/>
              <a:t>-</a:t>
            </a:r>
            <a:r>
              <a:rPr lang="zh-CN" altLang="en-US" dirty="0"/>
              <a:t>系统子系统</a:t>
            </a:r>
          </a:p>
        </p:txBody>
      </p:sp>
      <p:sp>
        <p:nvSpPr>
          <p:cNvPr id="2" name="内容占位符 1"/>
          <p:cNvSpPr>
            <a:spLocks noGrp="1"/>
          </p:cNvSpPr>
          <p:nvPr>
            <p:ph idx="1"/>
          </p:nvPr>
        </p:nvSpPr>
        <p:spPr/>
        <p:txBody>
          <a:bodyPr/>
          <a:lstStyle/>
          <a:p>
            <a:r>
              <a:rPr lang="zh-CN" altLang="zh-CN" dirty="0"/>
              <a:t>由一组面向任务、服务于不同对象的</a:t>
            </a:r>
            <a:r>
              <a:rPr lang="zh-CN" altLang="zh-CN" dirty="0">
                <a:solidFill>
                  <a:srgbClr val="C00000"/>
                </a:solidFill>
              </a:rPr>
              <a:t>子系统</a:t>
            </a:r>
            <a:r>
              <a:rPr lang="zh-CN" altLang="zh-CN" dirty="0"/>
              <a:t>构成</a:t>
            </a:r>
            <a:endParaRPr lang="en-US" altLang="zh-CN" dirty="0"/>
          </a:p>
          <a:p>
            <a:r>
              <a:rPr lang="zh-CN" altLang="zh-CN" dirty="0"/>
              <a:t>每个子系统可</a:t>
            </a:r>
            <a:r>
              <a:rPr lang="zh-CN" altLang="zh-CN" dirty="0">
                <a:solidFill>
                  <a:srgbClr val="C00000"/>
                </a:solidFill>
              </a:rPr>
              <a:t>独立运作</a:t>
            </a:r>
            <a:r>
              <a:rPr lang="zh-CN" altLang="zh-CN" dirty="0"/>
              <a:t>并能提供相对独立功能</a:t>
            </a:r>
            <a:endParaRPr lang="en-US" altLang="zh-CN" dirty="0"/>
          </a:p>
          <a:p>
            <a:r>
              <a:rPr lang="zh-CN" altLang="zh-CN" dirty="0"/>
              <a:t>整个系统通过各独立系统间</a:t>
            </a:r>
            <a:r>
              <a:rPr lang="zh-CN" altLang="zh-CN" dirty="0">
                <a:solidFill>
                  <a:srgbClr val="C00000"/>
                </a:solidFill>
              </a:rPr>
              <a:t>交互</a:t>
            </a:r>
            <a:r>
              <a:rPr lang="zh-CN" altLang="zh-CN" dirty="0"/>
              <a:t>来实现全局任务</a:t>
            </a:r>
            <a:endParaRPr lang="zh-CN" altLang="en-US" dirty="0"/>
          </a:p>
        </p:txBody>
      </p:sp>
      <p:grpSp>
        <p:nvGrpSpPr>
          <p:cNvPr id="21" name="画布 338"/>
          <p:cNvGrpSpPr/>
          <p:nvPr/>
        </p:nvGrpSpPr>
        <p:grpSpPr>
          <a:xfrm>
            <a:off x="694897" y="3326212"/>
            <a:ext cx="5400600" cy="2664296"/>
            <a:chOff x="0" y="0"/>
            <a:chExt cx="4895850" cy="2245360"/>
          </a:xfrm>
        </p:grpSpPr>
        <p:sp>
          <p:nvSpPr>
            <p:cNvPr id="22" name="矩形 21"/>
            <p:cNvSpPr/>
            <p:nvPr/>
          </p:nvSpPr>
          <p:spPr>
            <a:xfrm>
              <a:off x="0" y="0"/>
              <a:ext cx="4895850" cy="2245360"/>
            </a:xfrm>
            <a:prstGeom prst="rect">
              <a:avLst/>
            </a:prstGeom>
          </p:spPr>
        </p:sp>
        <p:sp>
          <p:nvSpPr>
            <p:cNvPr id="23" name="云形 22"/>
            <p:cNvSpPr/>
            <p:nvPr/>
          </p:nvSpPr>
          <p:spPr>
            <a:xfrm>
              <a:off x="2381349" y="45"/>
              <a:ext cx="1454150" cy="673100"/>
            </a:xfrm>
            <a:prstGeom prst="cloud">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altLang="en-US" sz="2000" kern="100" dirty="0">
                  <a:solidFill>
                    <a:schemeClr val="tx1"/>
                  </a:solidFill>
                  <a:latin typeface="微软雅黑" panose="020B0503020204020204" charset="-122"/>
                  <a:ea typeface="微软雅黑" panose="020B0503020204020204" charset="-122"/>
                  <a:cs typeface="Times New Roman" panose="02020603050405020304" pitchFamily="18" charset="0"/>
                </a:rPr>
                <a:t>系统</a:t>
              </a:r>
              <a:r>
                <a:rPr lang="en-US" sz="2000" kern="100" dirty="0">
                  <a:solidFill>
                    <a:schemeClr val="tx1"/>
                  </a:solidFill>
                  <a:latin typeface="微软雅黑" panose="020B0503020204020204" charset="-122"/>
                  <a:ea typeface="微软雅黑" panose="020B0503020204020204" charset="-122"/>
                  <a:cs typeface="Times New Roman" panose="02020603050405020304" pitchFamily="18" charset="0"/>
                </a:rPr>
                <a:t>2</a:t>
              </a:r>
              <a:endParaRPr lang="zh-CN" altLang="en-US" sz="2000" kern="100" dirty="0">
                <a:solidFill>
                  <a:schemeClr val="tx1"/>
                </a:solidFill>
                <a:latin typeface="微软雅黑" panose="020B0503020204020204" charset="-122"/>
                <a:ea typeface="微软雅黑" panose="020B0503020204020204" charset="-122"/>
                <a:cs typeface="Times New Roman" panose="02020603050405020304" pitchFamily="18" charset="0"/>
              </a:endParaRPr>
            </a:p>
          </p:txBody>
        </p:sp>
        <p:sp>
          <p:nvSpPr>
            <p:cNvPr id="24" name="云形 23"/>
            <p:cNvSpPr/>
            <p:nvPr/>
          </p:nvSpPr>
          <p:spPr>
            <a:xfrm>
              <a:off x="484899" y="65745"/>
              <a:ext cx="1454150" cy="673100"/>
            </a:xfrm>
            <a:prstGeom prst="cloud">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altLang="en-US" sz="2000" dirty="0">
                  <a:solidFill>
                    <a:schemeClr val="tx1"/>
                  </a:solidFill>
                  <a:latin typeface="微软雅黑" panose="020B0503020204020204" charset="-122"/>
                  <a:ea typeface="微软雅黑" panose="020B0503020204020204" charset="-122"/>
                  <a:cs typeface="Times New Roman" panose="02020603050405020304" pitchFamily="18" charset="0"/>
                </a:rPr>
                <a:t>系统</a:t>
              </a:r>
              <a:r>
                <a:rPr lang="en-US" sz="2000" dirty="0">
                  <a:solidFill>
                    <a:schemeClr val="tx1"/>
                  </a:solidFill>
                  <a:latin typeface="微软雅黑" panose="020B0503020204020204" charset="-122"/>
                  <a:ea typeface="微软雅黑" panose="020B0503020204020204" charset="-122"/>
                  <a:cs typeface="宋体" panose="02010600030101010101" pitchFamily="2" charset="-122"/>
                </a:rPr>
                <a:t>1</a:t>
              </a:r>
              <a:endParaRPr lang="zh-CN" altLang="en-US" sz="2000" dirty="0">
                <a:solidFill>
                  <a:schemeClr val="tx1"/>
                </a:solidFill>
                <a:latin typeface="微软雅黑" panose="020B0503020204020204" charset="-122"/>
                <a:ea typeface="微软雅黑" panose="020B0503020204020204" charset="-122"/>
                <a:cs typeface="宋体" panose="02010600030101010101" pitchFamily="2" charset="-122"/>
              </a:endParaRPr>
            </a:p>
          </p:txBody>
        </p:sp>
        <p:sp>
          <p:nvSpPr>
            <p:cNvPr id="25" name="云形 24"/>
            <p:cNvSpPr/>
            <p:nvPr/>
          </p:nvSpPr>
          <p:spPr>
            <a:xfrm>
              <a:off x="99" y="1088095"/>
              <a:ext cx="1454150" cy="673100"/>
            </a:xfrm>
            <a:prstGeom prst="cloud">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altLang="en-US" sz="2000">
                  <a:solidFill>
                    <a:schemeClr val="tx1"/>
                  </a:solidFill>
                  <a:latin typeface="微软雅黑" panose="020B0503020204020204" charset="-122"/>
                  <a:ea typeface="微软雅黑" panose="020B0503020204020204" charset="-122"/>
                  <a:cs typeface="Times New Roman" panose="02020603050405020304" pitchFamily="18" charset="0"/>
                </a:rPr>
                <a:t>系统</a:t>
              </a:r>
              <a:r>
                <a:rPr lang="en-US" sz="2000">
                  <a:solidFill>
                    <a:schemeClr val="tx1"/>
                  </a:solidFill>
                  <a:latin typeface="微软雅黑" panose="020B0503020204020204" charset="-122"/>
                  <a:ea typeface="微软雅黑" panose="020B0503020204020204" charset="-122"/>
                  <a:cs typeface="宋体" panose="02010600030101010101" pitchFamily="2" charset="-122"/>
                </a:rPr>
                <a:t>4</a:t>
              </a:r>
              <a:endParaRPr lang="zh-CN" altLang="en-US" sz="2000">
                <a:solidFill>
                  <a:schemeClr val="tx1"/>
                </a:solidFill>
                <a:latin typeface="微软雅黑" panose="020B0503020204020204" charset="-122"/>
                <a:ea typeface="微软雅黑" panose="020B0503020204020204" charset="-122"/>
                <a:cs typeface="宋体" panose="02010600030101010101" pitchFamily="2" charset="-122"/>
              </a:endParaRPr>
            </a:p>
          </p:txBody>
        </p:sp>
        <p:sp>
          <p:nvSpPr>
            <p:cNvPr id="26" name="云形 25"/>
            <p:cNvSpPr/>
            <p:nvPr/>
          </p:nvSpPr>
          <p:spPr>
            <a:xfrm>
              <a:off x="3405899" y="808695"/>
              <a:ext cx="1454150" cy="673100"/>
            </a:xfrm>
            <a:prstGeom prst="cloud">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altLang="en-US" sz="2000" dirty="0">
                  <a:solidFill>
                    <a:schemeClr val="tx1"/>
                  </a:solidFill>
                  <a:latin typeface="微软雅黑" panose="020B0503020204020204" charset="-122"/>
                  <a:ea typeface="微软雅黑" panose="020B0503020204020204" charset="-122"/>
                  <a:cs typeface="Times New Roman" panose="02020603050405020304" pitchFamily="18" charset="0"/>
                </a:rPr>
                <a:t>系统</a:t>
              </a:r>
              <a:r>
                <a:rPr lang="en-US" sz="2000" dirty="0">
                  <a:solidFill>
                    <a:schemeClr val="tx1"/>
                  </a:solidFill>
                  <a:latin typeface="微软雅黑" panose="020B0503020204020204" charset="-122"/>
                  <a:ea typeface="微软雅黑" panose="020B0503020204020204" charset="-122"/>
                  <a:cs typeface="宋体" panose="02010600030101010101" pitchFamily="2" charset="-122"/>
                </a:rPr>
                <a:t>3</a:t>
              </a:r>
              <a:endParaRPr lang="zh-CN" altLang="en-US" sz="2000" dirty="0">
                <a:solidFill>
                  <a:schemeClr val="tx1"/>
                </a:solidFill>
                <a:latin typeface="微软雅黑" panose="020B0503020204020204" charset="-122"/>
                <a:ea typeface="微软雅黑" panose="020B0503020204020204" charset="-122"/>
                <a:cs typeface="宋体" panose="02010600030101010101" pitchFamily="2" charset="-122"/>
              </a:endParaRPr>
            </a:p>
          </p:txBody>
        </p:sp>
        <p:sp>
          <p:nvSpPr>
            <p:cNvPr id="27" name="云形 26"/>
            <p:cNvSpPr/>
            <p:nvPr/>
          </p:nvSpPr>
          <p:spPr>
            <a:xfrm>
              <a:off x="1900949" y="1526245"/>
              <a:ext cx="1454150" cy="673100"/>
            </a:xfrm>
            <a:prstGeom prst="cloud">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altLang="en-US" sz="2000">
                  <a:solidFill>
                    <a:schemeClr val="tx1"/>
                  </a:solidFill>
                  <a:latin typeface="微软雅黑" panose="020B0503020204020204" charset="-122"/>
                  <a:ea typeface="微软雅黑" panose="020B0503020204020204" charset="-122"/>
                  <a:cs typeface="Times New Roman" panose="02020603050405020304" pitchFamily="18" charset="0"/>
                </a:rPr>
                <a:t>系统</a:t>
              </a:r>
              <a:r>
                <a:rPr lang="en-US" sz="2000">
                  <a:solidFill>
                    <a:schemeClr val="tx1"/>
                  </a:solidFill>
                  <a:latin typeface="微软雅黑" panose="020B0503020204020204" charset="-122"/>
                  <a:ea typeface="微软雅黑" panose="020B0503020204020204" charset="-122"/>
                  <a:cs typeface="宋体" panose="02010600030101010101" pitchFamily="2" charset="-122"/>
                </a:rPr>
                <a:t>n</a:t>
              </a:r>
              <a:endParaRPr lang="zh-CN" altLang="en-US" sz="2000">
                <a:solidFill>
                  <a:schemeClr val="tx1"/>
                </a:solidFill>
                <a:latin typeface="微软雅黑" panose="020B0503020204020204" charset="-122"/>
                <a:ea typeface="微软雅黑" panose="020B0503020204020204" charset="-122"/>
                <a:cs typeface="宋体" panose="02010600030101010101" pitchFamily="2" charset="-122"/>
              </a:endParaRPr>
            </a:p>
          </p:txBody>
        </p:sp>
        <p:cxnSp>
          <p:nvCxnSpPr>
            <p:cNvPr id="28" name="直接连接符 27"/>
            <p:cNvCxnSpPr/>
            <p:nvPr/>
          </p:nvCxnSpPr>
          <p:spPr>
            <a:xfrm>
              <a:off x="1435100" y="1708150"/>
              <a:ext cx="336613" cy="1397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3475679" y="1619250"/>
              <a:ext cx="296221" cy="19905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27" idx="3"/>
            </p:cNvCxnSpPr>
            <p:nvPr/>
          </p:nvCxnSpPr>
          <p:spPr>
            <a:xfrm>
              <a:off x="1962249" y="419145"/>
              <a:ext cx="665775" cy="1145585"/>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5" idx="0"/>
              <a:endCxn id="26" idx="2"/>
            </p:cNvCxnSpPr>
            <p:nvPr/>
          </p:nvCxnSpPr>
          <p:spPr>
            <a:xfrm flipV="1">
              <a:off x="1453037" y="1145245"/>
              <a:ext cx="1957373" cy="279400"/>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a:off x="1308200" y="565195"/>
              <a:ext cx="1162049" cy="635000"/>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1640599" y="637245"/>
              <a:ext cx="1737700" cy="467700"/>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a:blip r:embed="rId2"/>
          <a:stretch>
            <a:fillRect/>
          </a:stretch>
        </p:blipFill>
        <p:spPr>
          <a:xfrm>
            <a:off x="6535918" y="3088134"/>
            <a:ext cx="4923884" cy="3324406"/>
          </a:xfrm>
          <a:prstGeom prst="rect">
            <a:avLst/>
          </a:prstGeom>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zh-CN" dirty="0"/>
              <a:t>软件形态</a:t>
            </a:r>
            <a:r>
              <a:rPr lang="en-US" altLang="zh-CN" dirty="0"/>
              <a:t>-</a:t>
            </a:r>
            <a:r>
              <a:rPr lang="zh-CN" altLang="zh-CN" dirty="0"/>
              <a:t>分布式异构系统</a:t>
            </a:r>
            <a:endParaRPr lang="zh-CN" altLang="en-US" dirty="0"/>
          </a:p>
        </p:txBody>
      </p:sp>
      <p:sp>
        <p:nvSpPr>
          <p:cNvPr id="5" name="内容占位符 4"/>
          <p:cNvSpPr>
            <a:spLocks noGrp="1"/>
          </p:cNvSpPr>
          <p:nvPr>
            <p:ph idx="1"/>
          </p:nvPr>
        </p:nvSpPr>
        <p:spPr>
          <a:xfrm>
            <a:off x="539750" y="1125538"/>
            <a:ext cx="10920052" cy="5040312"/>
          </a:xfrm>
        </p:spPr>
        <p:txBody>
          <a:bodyPr/>
          <a:lstStyle/>
          <a:p>
            <a:r>
              <a:rPr lang="zh-CN" altLang="zh-CN" dirty="0"/>
              <a:t>拥有大量形式多样</a:t>
            </a:r>
            <a:r>
              <a:rPr lang="zh-CN" altLang="en-US" dirty="0"/>
              <a:t>、</a:t>
            </a:r>
            <a:r>
              <a:rPr lang="zh-CN" altLang="zh-CN" dirty="0"/>
              <a:t>地理或者逻辑上是分布的，分散部署在</a:t>
            </a:r>
            <a:r>
              <a:rPr lang="zh-CN" altLang="en-US" dirty="0"/>
              <a:t>互联网上</a:t>
            </a:r>
            <a:r>
              <a:rPr lang="zh-CN" altLang="zh-CN" dirty="0"/>
              <a:t>的软件实体</a:t>
            </a:r>
            <a:endParaRPr lang="en-US" altLang="zh-CN" dirty="0"/>
          </a:p>
          <a:p>
            <a:r>
              <a:rPr lang="zh-CN" altLang="zh-CN" dirty="0"/>
              <a:t>软件实体的分布性是必须的，因为越来越多的应用本身就是分布的，软件实体的分布性有助于提高软件系统的可靠性和安全性</a:t>
            </a:r>
            <a:endParaRPr lang="en-US" altLang="zh-CN" dirty="0"/>
          </a:p>
          <a:p>
            <a:r>
              <a:rPr lang="zh-CN" altLang="zh-CN" dirty="0"/>
              <a:t>构成软件系统的软件实体通常是异构的</a:t>
            </a:r>
            <a:r>
              <a:rPr lang="zh-CN" altLang="en-US" dirty="0"/>
              <a:t>，</a:t>
            </a:r>
            <a:r>
              <a:rPr lang="zh-CN" altLang="zh-CN" dirty="0"/>
              <a:t>异构性是一种必然</a:t>
            </a:r>
            <a:endParaRPr lang="zh-CN" altLang="en-US" dirty="0"/>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zh-CN" dirty="0"/>
              <a:t>软件形态</a:t>
            </a:r>
            <a:r>
              <a:rPr lang="en-US" altLang="zh-CN" dirty="0"/>
              <a:t>-</a:t>
            </a:r>
            <a:r>
              <a:rPr lang="zh-CN" altLang="zh-CN" dirty="0"/>
              <a:t>动态演化系统</a:t>
            </a:r>
            <a:endParaRPr lang="zh-CN" altLang="en-US" dirty="0"/>
          </a:p>
        </p:txBody>
      </p:sp>
      <p:sp>
        <p:nvSpPr>
          <p:cNvPr id="5" name="内容占位符 4"/>
          <p:cNvSpPr>
            <a:spLocks noGrp="1"/>
          </p:cNvSpPr>
          <p:nvPr>
            <p:ph idx="1"/>
          </p:nvPr>
        </p:nvSpPr>
        <p:spPr>
          <a:xfrm>
            <a:off x="539750" y="1125538"/>
            <a:ext cx="6887604" cy="5040312"/>
          </a:xfrm>
        </p:spPr>
        <p:txBody>
          <a:bodyPr/>
          <a:lstStyle/>
          <a:p>
            <a:r>
              <a:rPr lang="zh-CN" altLang="zh-CN" dirty="0"/>
              <a:t>系统的边界和需求的不确定性和持续演变性</a:t>
            </a:r>
            <a:endParaRPr lang="en-US" altLang="zh-CN" dirty="0"/>
          </a:p>
          <a:p>
            <a:r>
              <a:rPr lang="zh-CN" altLang="zh-CN" dirty="0"/>
              <a:t>动态开放的特点，软件系统需要根据外部环境的变化而不断地调整自身，包括系统的体系结构和交互协作等等，进而表现出持续演化的特点</a:t>
            </a:r>
            <a:endParaRPr lang="en-US" altLang="zh-CN" dirty="0"/>
          </a:p>
          <a:p>
            <a:r>
              <a:rPr lang="zh-CN" altLang="zh-CN" dirty="0"/>
              <a:t>系统的运维和系统的运行需要交织在一起</a:t>
            </a:r>
            <a:endParaRPr lang="zh-CN" altLang="en-US" dirty="0"/>
          </a:p>
        </p:txBody>
      </p:sp>
      <p:sp>
        <p:nvSpPr>
          <p:cNvPr id="4" name="矩形 3"/>
          <p:cNvSpPr/>
          <p:nvPr/>
        </p:nvSpPr>
        <p:spPr>
          <a:xfrm>
            <a:off x="8183438" y="1844824"/>
            <a:ext cx="3600400" cy="316835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solidFill>
                  <a:srgbClr val="C00000"/>
                </a:solidFill>
              </a:rPr>
              <a:t>城市交通管理系统</a:t>
            </a:r>
            <a:endParaRPr lang="en-US" altLang="zh-CN" sz="2800" dirty="0">
              <a:solidFill>
                <a:srgbClr val="C00000"/>
              </a:solidFill>
            </a:endParaRPr>
          </a:p>
          <a:p>
            <a:pPr algn="ctr"/>
            <a:r>
              <a:rPr lang="zh-CN" altLang="en-US" sz="2800" dirty="0">
                <a:solidFill>
                  <a:srgbClr val="C00000"/>
                </a:solidFill>
              </a:rPr>
              <a:t>银行服务信息系统</a:t>
            </a:r>
            <a:endParaRPr lang="en-US" altLang="zh-CN" sz="2800" dirty="0">
              <a:solidFill>
                <a:srgbClr val="C00000"/>
              </a:solidFill>
            </a:endParaRPr>
          </a:p>
          <a:p>
            <a:pPr algn="ctr"/>
            <a:r>
              <a:rPr lang="zh-CN" altLang="en-US" sz="2800" dirty="0">
                <a:solidFill>
                  <a:srgbClr val="C00000"/>
                </a:solidFill>
              </a:rPr>
              <a:t>医疗保证信息系统</a:t>
            </a:r>
            <a:endParaRPr lang="en-US" altLang="zh-CN" sz="2800" dirty="0">
              <a:solidFill>
                <a:srgbClr val="C00000"/>
              </a:solidFill>
            </a:endParaRPr>
          </a:p>
          <a:p>
            <a:pPr algn="ctr"/>
            <a:r>
              <a:rPr lang="zh-CN" altLang="en-US" sz="2800" dirty="0">
                <a:solidFill>
                  <a:srgbClr val="C00000"/>
                </a:solidFill>
              </a:rPr>
              <a:t>作战指挥控制系统</a:t>
            </a:r>
            <a:endParaRPr lang="en-US" altLang="zh-CN" sz="2800" dirty="0">
              <a:solidFill>
                <a:srgbClr val="C00000"/>
              </a:solidFill>
            </a:endParaRPr>
          </a:p>
          <a:p>
            <a:pPr algn="ctr"/>
            <a:r>
              <a:rPr lang="en-US" altLang="zh-CN" sz="2800" dirty="0">
                <a:solidFill>
                  <a:srgbClr val="C00000"/>
                </a:solidFill>
              </a:rPr>
              <a:t>……</a:t>
            </a:r>
            <a:endParaRPr lang="zh-CN" altLang="en-US" sz="2800" dirty="0">
              <a:solidFill>
                <a:srgbClr val="C00000"/>
              </a:solidFill>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软件形态</a:t>
            </a:r>
            <a:r>
              <a:rPr lang="en-US" altLang="zh-CN" dirty="0"/>
              <a:t>-</a:t>
            </a:r>
            <a:r>
              <a:rPr lang="zh-CN" altLang="en-US" dirty="0"/>
              <a:t>系统联盟</a:t>
            </a:r>
          </a:p>
        </p:txBody>
      </p:sp>
      <p:sp>
        <p:nvSpPr>
          <p:cNvPr id="2" name="内容占位符 1"/>
          <p:cNvSpPr>
            <a:spLocks noGrp="1"/>
          </p:cNvSpPr>
          <p:nvPr>
            <p:ph idx="1"/>
          </p:nvPr>
        </p:nvSpPr>
        <p:spPr>
          <a:xfrm>
            <a:off x="539750" y="1125538"/>
            <a:ext cx="8867824" cy="5040312"/>
          </a:xfrm>
        </p:spPr>
        <p:txBody>
          <a:bodyPr>
            <a:normAutofit/>
          </a:bodyPr>
          <a:lstStyle/>
          <a:p>
            <a:r>
              <a:rPr lang="zh-CN" altLang="en-US" dirty="0"/>
              <a:t>大规模复杂信息技术系统是由大量相对独立、自我控制和管理的系统组装而成</a:t>
            </a:r>
            <a:r>
              <a:rPr lang="en-US" altLang="zh-CN" dirty="0"/>
              <a:t>—</a:t>
            </a:r>
            <a:r>
              <a:rPr lang="zh-CN" altLang="en-US" dirty="0"/>
              <a:t>系统联盟</a:t>
            </a:r>
          </a:p>
          <a:p>
            <a:pPr lvl="1"/>
            <a:r>
              <a:rPr lang="zh-CN" altLang="en-US" dirty="0"/>
              <a:t>分属不同的组织，并由他们来管理</a:t>
            </a:r>
            <a:endParaRPr lang="en-US" altLang="zh-CN" dirty="0"/>
          </a:p>
          <a:p>
            <a:pPr lvl="1"/>
            <a:r>
              <a:rPr lang="zh-CN" altLang="en-US" dirty="0"/>
              <a:t>共同工作和相互共存</a:t>
            </a:r>
            <a:endParaRPr lang="en-US" altLang="zh-CN" dirty="0"/>
          </a:p>
          <a:p>
            <a:pPr lvl="1"/>
            <a:r>
              <a:rPr lang="zh-CN" altLang="en-US" dirty="0"/>
              <a:t>并非一开始就设计好，而是演化而成</a:t>
            </a:r>
            <a:endParaRPr lang="en-US" altLang="zh-CN" dirty="0"/>
          </a:p>
          <a:p>
            <a:pPr lvl="1"/>
            <a:r>
              <a:rPr lang="zh-CN" altLang="en-US" dirty="0"/>
              <a:t>联盟动态变化</a:t>
            </a:r>
            <a:endParaRPr lang="en-US" altLang="zh-CN" dirty="0"/>
          </a:p>
          <a:p>
            <a:endParaRPr lang="zh-CN" altLang="en-US" dirty="0"/>
          </a:p>
        </p:txBody>
      </p:sp>
      <p:sp>
        <p:nvSpPr>
          <p:cNvPr id="6" name="矩形 5"/>
          <p:cNvSpPr/>
          <p:nvPr/>
        </p:nvSpPr>
        <p:spPr>
          <a:xfrm>
            <a:off x="733738" y="5234304"/>
            <a:ext cx="8244916" cy="996315"/>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just"/>
            <a:r>
              <a:rPr lang="zh-CN" altLang="en-US" sz="2800" dirty="0">
                <a:solidFill>
                  <a:schemeClr val="lt1"/>
                </a:solidFill>
              </a:rPr>
              <a:t>开发系统联盟需要采用社会技术观点，借助系统工程的方法</a:t>
            </a:r>
            <a:endParaRPr lang="en-US" altLang="zh-CN" sz="2800" dirty="0">
              <a:solidFill>
                <a:schemeClr val="lt1"/>
              </a:solidFill>
            </a:endParaRPr>
          </a:p>
        </p:txBody>
      </p:sp>
      <p:pic>
        <p:nvPicPr>
          <p:cNvPr id="66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3558" y="872716"/>
            <a:ext cx="2749545" cy="55085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00" name="Rectangle 36"/>
          <p:cNvSpPr>
            <a:spLocks noGrp="1" noChangeArrowheads="1"/>
          </p:cNvSpPr>
          <p:nvPr>
            <p:ph type="title"/>
          </p:nvPr>
        </p:nvSpPr>
        <p:spPr/>
        <p:txBody>
          <a:bodyPr/>
          <a:lstStyle/>
          <a:p>
            <a:r>
              <a:rPr lang="en-US" altLang="zh-CN" dirty="0"/>
              <a:t>1.2 </a:t>
            </a:r>
            <a:r>
              <a:rPr lang="zh-CN" altLang="en-US" dirty="0"/>
              <a:t>何为软件</a:t>
            </a:r>
            <a:r>
              <a:rPr lang="en-US" altLang="zh-CN" dirty="0"/>
              <a:t>?</a:t>
            </a:r>
            <a:endParaRPr lang="zh-CN" altLang="en-US" dirty="0"/>
          </a:p>
        </p:txBody>
      </p:sp>
      <p:sp>
        <p:nvSpPr>
          <p:cNvPr id="62501" name="Rectangle 37"/>
          <p:cNvSpPr>
            <a:spLocks noGrp="1" noChangeArrowheads="1"/>
          </p:cNvSpPr>
          <p:nvPr>
            <p:ph idx="1"/>
          </p:nvPr>
        </p:nvSpPr>
        <p:spPr/>
        <p:txBody>
          <a:bodyPr/>
          <a:lstStyle/>
          <a:p>
            <a:r>
              <a:rPr lang="zh-CN" altLang="en-US" dirty="0"/>
              <a:t>软件是指在计算机系统的支持下，能够完成特定功能与性能的</a:t>
            </a:r>
            <a:r>
              <a:rPr lang="zh-CN" altLang="en-US" b="1" dirty="0">
                <a:solidFill>
                  <a:srgbClr val="C00000"/>
                </a:solidFill>
              </a:rPr>
              <a:t>程序</a:t>
            </a:r>
            <a:r>
              <a:rPr lang="zh-CN" altLang="en-US" dirty="0"/>
              <a:t>、</a:t>
            </a:r>
            <a:r>
              <a:rPr lang="zh-CN" altLang="en-US" b="1" dirty="0">
                <a:solidFill>
                  <a:srgbClr val="C00000"/>
                </a:solidFill>
              </a:rPr>
              <a:t>数据</a:t>
            </a:r>
            <a:r>
              <a:rPr lang="zh-CN" altLang="en-US" dirty="0"/>
              <a:t>和相关</a:t>
            </a:r>
            <a:r>
              <a:rPr lang="zh-CN" altLang="en-US" b="1" dirty="0">
                <a:solidFill>
                  <a:srgbClr val="C00000"/>
                </a:solidFill>
              </a:rPr>
              <a:t>文档 </a:t>
            </a:r>
            <a:endParaRPr lang="en-US" altLang="zh-CN" b="1" dirty="0">
              <a:solidFill>
                <a:srgbClr val="C00000"/>
              </a:solidFill>
            </a:endParaRPr>
          </a:p>
        </p:txBody>
      </p:sp>
      <p:sp>
        <p:nvSpPr>
          <p:cNvPr id="8" name="流程图: 文档 7"/>
          <p:cNvSpPr/>
          <p:nvPr/>
        </p:nvSpPr>
        <p:spPr>
          <a:xfrm>
            <a:off x="927093" y="3176972"/>
            <a:ext cx="1728192" cy="1368152"/>
          </a:xfrm>
          <a:prstGeom prst="flowChartDocumen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文档</a:t>
            </a:r>
          </a:p>
        </p:txBody>
      </p:sp>
      <p:sp>
        <p:nvSpPr>
          <p:cNvPr id="9" name="流程图: 文档 8"/>
          <p:cNvSpPr/>
          <p:nvPr/>
        </p:nvSpPr>
        <p:spPr>
          <a:xfrm>
            <a:off x="7845536" y="3185542"/>
            <a:ext cx="1728192" cy="1368152"/>
          </a:xfrm>
          <a:prstGeom prst="flowChartDocumen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数据</a:t>
            </a:r>
          </a:p>
        </p:txBody>
      </p:sp>
      <p:sp>
        <p:nvSpPr>
          <p:cNvPr id="10" name="流程图: 文档 9"/>
          <p:cNvSpPr/>
          <p:nvPr/>
        </p:nvSpPr>
        <p:spPr>
          <a:xfrm>
            <a:off x="4285235" y="3185542"/>
            <a:ext cx="1728192" cy="1368152"/>
          </a:xfrm>
          <a:prstGeom prst="flowChartDocumen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t>代码</a:t>
            </a:r>
          </a:p>
        </p:txBody>
      </p:sp>
      <p:sp>
        <p:nvSpPr>
          <p:cNvPr id="13" name="文本框 12"/>
          <p:cNvSpPr txBox="1"/>
          <p:nvPr/>
        </p:nvSpPr>
        <p:spPr>
          <a:xfrm>
            <a:off x="3151388" y="3320988"/>
            <a:ext cx="588623" cy="769441"/>
          </a:xfrm>
          <a:prstGeom prst="rect">
            <a:avLst/>
          </a:prstGeom>
          <a:noFill/>
        </p:spPr>
        <p:txBody>
          <a:bodyPr wrap="square" rtlCol="0">
            <a:spAutoFit/>
          </a:bodyPr>
          <a:lstStyle/>
          <a:p>
            <a:r>
              <a:rPr lang="en-US" altLang="zh-CN" sz="4400" dirty="0">
                <a:solidFill>
                  <a:schemeClr val="tx1"/>
                </a:solidFill>
                <a:latin typeface="Segoe UI Black" panose="020B0A02040204020203" pitchFamily="34" charset="0"/>
                <a:ea typeface="Segoe UI Black" panose="020B0A02040204020203" pitchFamily="34" charset="0"/>
              </a:rPr>
              <a:t>+</a:t>
            </a:r>
            <a:endParaRPr lang="zh-CN" altLang="en-US" sz="4400" dirty="0">
              <a:solidFill>
                <a:schemeClr val="tx1"/>
              </a:solidFill>
              <a:latin typeface="Segoe UI Black" panose="020B0A02040204020203" pitchFamily="34" charset="0"/>
            </a:endParaRPr>
          </a:p>
        </p:txBody>
      </p:sp>
      <p:sp>
        <p:nvSpPr>
          <p:cNvPr id="15" name="文本框 14"/>
          <p:cNvSpPr txBox="1"/>
          <p:nvPr/>
        </p:nvSpPr>
        <p:spPr>
          <a:xfrm>
            <a:off x="6671270" y="3320988"/>
            <a:ext cx="588623" cy="769441"/>
          </a:xfrm>
          <a:prstGeom prst="rect">
            <a:avLst/>
          </a:prstGeom>
          <a:noFill/>
        </p:spPr>
        <p:txBody>
          <a:bodyPr wrap="square" rtlCol="0">
            <a:spAutoFit/>
          </a:bodyPr>
          <a:lstStyle/>
          <a:p>
            <a:r>
              <a:rPr lang="en-US" altLang="zh-CN" sz="4400" dirty="0">
                <a:solidFill>
                  <a:schemeClr val="tx1"/>
                </a:solidFill>
                <a:latin typeface="Segoe UI Black" panose="020B0A02040204020203" pitchFamily="34" charset="0"/>
                <a:ea typeface="Segoe UI Black" panose="020B0A02040204020203" pitchFamily="34" charset="0"/>
              </a:rPr>
              <a:t>+</a:t>
            </a:r>
            <a:endParaRPr lang="zh-CN" altLang="en-US" sz="4400" dirty="0">
              <a:solidFill>
                <a:schemeClr val="tx1"/>
              </a:solidFill>
              <a:latin typeface="Segoe UI Black" panose="020B0A02040204020203" pitchFamily="34" charset="0"/>
            </a:endParaRPr>
          </a:p>
        </p:txBody>
      </p:sp>
      <p:sp>
        <p:nvSpPr>
          <p:cNvPr id="18" name="文本框 17"/>
          <p:cNvSpPr txBox="1"/>
          <p:nvPr/>
        </p:nvSpPr>
        <p:spPr>
          <a:xfrm>
            <a:off x="2713439" y="5225117"/>
            <a:ext cx="5148572" cy="584775"/>
          </a:xfrm>
          <a:prstGeom prst="rect">
            <a:avLst/>
          </a:prstGeom>
          <a:noFill/>
        </p:spPr>
        <p:txBody>
          <a:bodyPr wrap="square" rtlCol="0">
            <a:spAutoFit/>
          </a:bodyPr>
          <a:lstStyle/>
          <a:p>
            <a:pPr algn="ctr"/>
            <a:r>
              <a:rPr lang="zh-CN" altLang="en-US" sz="3200" dirty="0">
                <a:solidFill>
                  <a:srgbClr val="C00000"/>
                </a:solidFill>
                <a:latin typeface="微软雅黑" panose="020B0503020204020204" charset="-122"/>
                <a:ea typeface="微软雅黑" panose="020B0503020204020204" charset="-122"/>
              </a:rPr>
              <a:t>从开发的角度看软件</a:t>
            </a:r>
          </a:p>
        </p:txBody>
      </p:sp>
      <p:sp>
        <p:nvSpPr>
          <p:cNvPr id="19" name="矩形: 圆角 18"/>
          <p:cNvSpPr/>
          <p:nvPr/>
        </p:nvSpPr>
        <p:spPr>
          <a:xfrm>
            <a:off x="622598" y="2780928"/>
            <a:ext cx="9289032" cy="20882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9787348" y="3132546"/>
            <a:ext cx="2330297" cy="1384995"/>
          </a:xfrm>
          <a:prstGeom prst="rect">
            <a:avLst/>
          </a:prstGeom>
          <a:noFill/>
        </p:spPr>
        <p:txBody>
          <a:bodyPr wrap="square" rtlCol="0">
            <a:spAutoFit/>
          </a:bodyPr>
          <a:lstStyle/>
          <a:p>
            <a:pPr algn="ctr"/>
            <a:r>
              <a:rPr lang="zh-CN" altLang="en-US" sz="2800" dirty="0">
                <a:solidFill>
                  <a:srgbClr val="C00000"/>
                </a:solidFill>
                <a:latin typeface="+mj-lt"/>
                <a:ea typeface="+mn-ea"/>
              </a:rPr>
              <a:t>软件制品</a:t>
            </a:r>
            <a:endParaRPr lang="en-US" altLang="zh-CN" sz="2800" dirty="0">
              <a:solidFill>
                <a:srgbClr val="C00000"/>
              </a:solidFill>
              <a:latin typeface="+mj-lt"/>
              <a:ea typeface="+mn-ea"/>
            </a:endParaRPr>
          </a:p>
          <a:p>
            <a:pPr algn="ctr"/>
            <a:r>
              <a:rPr lang="en-US" altLang="zh-CN" sz="2800" dirty="0">
                <a:solidFill>
                  <a:srgbClr val="C00000"/>
                </a:solidFill>
                <a:latin typeface="+mj-lt"/>
                <a:ea typeface="+mn-ea"/>
              </a:rPr>
              <a:t>(Software Artifact)</a:t>
            </a:r>
            <a:endParaRPr lang="zh-CN" altLang="en-US" sz="2800" dirty="0">
              <a:solidFill>
                <a:srgbClr val="C00000"/>
              </a:solidFill>
              <a:latin typeface="+mj-lt"/>
              <a:ea typeface="+mn-ea"/>
            </a:endParaRPr>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软件形态</a:t>
            </a:r>
            <a:r>
              <a:rPr lang="en-US" altLang="zh-CN" dirty="0"/>
              <a:t>-</a:t>
            </a:r>
            <a:r>
              <a:rPr lang="zh-CN" altLang="en-US" dirty="0"/>
              <a:t>生态系统</a:t>
            </a:r>
          </a:p>
        </p:txBody>
      </p:sp>
      <p:sp>
        <p:nvSpPr>
          <p:cNvPr id="2" name="内容占位符 1"/>
          <p:cNvSpPr>
            <a:spLocks noGrp="1"/>
          </p:cNvSpPr>
          <p:nvPr>
            <p:ph idx="1"/>
          </p:nvPr>
        </p:nvSpPr>
        <p:spPr/>
        <p:txBody>
          <a:bodyPr/>
          <a:lstStyle/>
          <a:p>
            <a:r>
              <a:rPr lang="en-US" altLang="zh-CN" dirty="0"/>
              <a:t>“</a:t>
            </a:r>
            <a:r>
              <a:rPr lang="zh-CN" altLang="en-US" dirty="0">
                <a:solidFill>
                  <a:srgbClr val="C00000"/>
                </a:solidFill>
              </a:rPr>
              <a:t>运行</a:t>
            </a:r>
            <a:r>
              <a:rPr lang="en-US" altLang="zh-CN" dirty="0"/>
              <a:t>”</a:t>
            </a:r>
            <a:r>
              <a:rPr lang="zh-CN" altLang="en-US" dirty="0"/>
              <a:t>生态</a:t>
            </a:r>
          </a:p>
          <a:p>
            <a:pPr lvl="1"/>
            <a:r>
              <a:rPr lang="zh-CN" altLang="en-US" dirty="0"/>
              <a:t>软件的运行需要依靠</a:t>
            </a:r>
            <a:r>
              <a:rPr lang="en-US" altLang="zh-CN" dirty="0"/>
              <a:t>“</a:t>
            </a:r>
            <a:r>
              <a:rPr lang="zh-CN" altLang="en-US" dirty="0"/>
              <a:t>生态</a:t>
            </a:r>
            <a:r>
              <a:rPr lang="en-US" altLang="zh-CN" dirty="0"/>
              <a:t>”</a:t>
            </a:r>
            <a:r>
              <a:rPr lang="zh-CN" altLang="en-US" dirty="0"/>
              <a:t>的支撑</a:t>
            </a:r>
          </a:p>
          <a:p>
            <a:pPr lvl="1"/>
            <a:r>
              <a:rPr lang="zh-CN" altLang="en-US" dirty="0"/>
              <a:t>从计算和物理设备、社会系统到</a:t>
            </a:r>
            <a:r>
              <a:rPr lang="en-US" altLang="zh-CN" dirty="0"/>
              <a:t>OS</a:t>
            </a:r>
            <a:r>
              <a:rPr lang="zh-CN" altLang="en-US" dirty="0"/>
              <a:t>和运行环境</a:t>
            </a:r>
          </a:p>
          <a:p>
            <a:r>
              <a:rPr lang="en-US" altLang="zh-CN" dirty="0"/>
              <a:t>“</a:t>
            </a:r>
            <a:r>
              <a:rPr lang="zh-CN" altLang="en-US" dirty="0">
                <a:solidFill>
                  <a:srgbClr val="C00000"/>
                </a:solidFill>
              </a:rPr>
              <a:t>演化</a:t>
            </a:r>
            <a:r>
              <a:rPr lang="en-US" altLang="zh-CN" dirty="0"/>
              <a:t>”</a:t>
            </a:r>
            <a:r>
              <a:rPr lang="zh-CN" altLang="en-US" dirty="0"/>
              <a:t>生态</a:t>
            </a:r>
          </a:p>
          <a:p>
            <a:pPr lvl="1"/>
            <a:r>
              <a:rPr lang="zh-CN" altLang="en-US" dirty="0"/>
              <a:t>软件的演化基于特定的</a:t>
            </a:r>
            <a:r>
              <a:rPr lang="en-US" altLang="zh-CN" dirty="0"/>
              <a:t>“</a:t>
            </a:r>
            <a:r>
              <a:rPr lang="zh-CN" altLang="en-US" dirty="0"/>
              <a:t>生态</a:t>
            </a:r>
            <a:r>
              <a:rPr lang="en-US" altLang="zh-CN" dirty="0"/>
              <a:t>”</a:t>
            </a:r>
            <a:r>
              <a:rPr lang="zh-CN" altLang="en-US" dirty="0"/>
              <a:t>支撑</a:t>
            </a:r>
          </a:p>
          <a:p>
            <a:pPr lvl="1"/>
            <a:r>
              <a:rPr lang="zh-CN" altLang="en-US" dirty="0"/>
              <a:t>从最初的</a:t>
            </a:r>
            <a:r>
              <a:rPr lang="en-US" altLang="zh-CN" dirty="0"/>
              <a:t>“</a:t>
            </a:r>
            <a:r>
              <a:rPr lang="zh-CN" altLang="en-US" dirty="0"/>
              <a:t>源头</a:t>
            </a:r>
            <a:r>
              <a:rPr lang="en-US" altLang="zh-CN" dirty="0"/>
              <a:t>”</a:t>
            </a:r>
            <a:r>
              <a:rPr lang="zh-CN" altLang="en-US" dirty="0"/>
              <a:t>到最新</a:t>
            </a:r>
            <a:r>
              <a:rPr lang="en-US" altLang="zh-CN" dirty="0"/>
              <a:t>“</a:t>
            </a:r>
            <a:r>
              <a:rPr lang="zh-CN" altLang="en-US" dirty="0"/>
              <a:t>版本</a:t>
            </a:r>
            <a:r>
              <a:rPr lang="en-US" altLang="zh-CN" dirty="0"/>
              <a:t>”</a:t>
            </a:r>
          </a:p>
          <a:p>
            <a:r>
              <a:rPr lang="en-US" altLang="zh-CN" dirty="0">
                <a:solidFill>
                  <a:srgbClr val="C00000"/>
                </a:solidFill>
              </a:rPr>
              <a:t>“</a:t>
            </a:r>
            <a:r>
              <a:rPr lang="zh-CN" altLang="en-US" dirty="0">
                <a:solidFill>
                  <a:srgbClr val="C00000"/>
                </a:solidFill>
              </a:rPr>
              <a:t>人员</a:t>
            </a:r>
            <a:r>
              <a:rPr lang="en-US" altLang="zh-CN" dirty="0">
                <a:solidFill>
                  <a:srgbClr val="C00000"/>
                </a:solidFill>
              </a:rPr>
              <a:t>”</a:t>
            </a:r>
            <a:r>
              <a:rPr lang="zh-CN" altLang="en-US" dirty="0"/>
              <a:t>生态</a:t>
            </a:r>
            <a:endParaRPr lang="en-US" altLang="zh-CN" dirty="0"/>
          </a:p>
          <a:p>
            <a:pPr lvl="1"/>
            <a:r>
              <a:rPr lang="zh-CN" altLang="en-US" dirty="0"/>
              <a:t>涉及到大量、开放的介入人员</a:t>
            </a:r>
            <a:endParaRPr lang="en-US" altLang="zh-CN" dirty="0"/>
          </a:p>
          <a:p>
            <a:pPr lvl="1"/>
            <a:r>
              <a:rPr lang="zh-CN" altLang="en-US" dirty="0"/>
              <a:t>使用者、开发者、运维者等</a:t>
            </a:r>
            <a:endParaRPr lang="en-US" altLang="zh-CN" dirty="0"/>
          </a:p>
        </p:txBody>
      </p:sp>
      <p:pic>
        <p:nvPicPr>
          <p:cNvPr id="6" name="图片 5"/>
          <p:cNvPicPr>
            <a:picLocks noChangeAspect="1"/>
          </p:cNvPicPr>
          <p:nvPr/>
        </p:nvPicPr>
        <p:blipFill>
          <a:blip r:embed="rId3"/>
          <a:stretch>
            <a:fillRect/>
          </a:stretch>
        </p:blipFill>
        <p:spPr>
          <a:xfrm>
            <a:off x="9725950" y="2509648"/>
            <a:ext cx="2365704" cy="1612684"/>
          </a:xfrm>
          <a:prstGeom prst="rect">
            <a:avLst/>
          </a:prstGeom>
          <a:ln>
            <a:solidFill>
              <a:schemeClr val="accent1">
                <a:shade val="95000"/>
                <a:satMod val="105000"/>
              </a:schemeClr>
            </a:solidFill>
          </a:ln>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7367" y="4282381"/>
            <a:ext cx="2365704" cy="1536762"/>
          </a:xfrm>
          <a:prstGeom prst="rect">
            <a:avLst/>
          </a:prstGeom>
          <a:ln>
            <a:solidFill>
              <a:schemeClr val="accent5">
                <a:shade val="95000"/>
                <a:satMod val="105000"/>
              </a:schemeClr>
            </a:solidFill>
          </a:ln>
        </p:spPr>
      </p:pic>
      <p:pic>
        <p:nvPicPr>
          <p:cNvPr id="9" name="图片 8"/>
          <p:cNvPicPr>
            <a:picLocks noChangeAspect="1"/>
          </p:cNvPicPr>
          <p:nvPr/>
        </p:nvPicPr>
        <p:blipFill>
          <a:blip r:embed="rId5"/>
          <a:stretch>
            <a:fillRect/>
          </a:stretch>
        </p:blipFill>
        <p:spPr>
          <a:xfrm>
            <a:off x="9725949" y="959394"/>
            <a:ext cx="2350941" cy="1306078"/>
          </a:xfrm>
          <a:prstGeom prst="rect">
            <a:avLst/>
          </a:prstGeom>
          <a:ln>
            <a:solidFill>
              <a:schemeClr val="accent1">
                <a:shade val="95000"/>
                <a:satMod val="105000"/>
              </a:schemeClr>
            </a:solidFill>
          </a:ln>
        </p:spPr>
      </p:pic>
      <p:sp>
        <p:nvSpPr>
          <p:cNvPr id="4" name="矩形 3"/>
          <p:cNvSpPr/>
          <p:nvPr/>
        </p:nvSpPr>
        <p:spPr>
          <a:xfrm>
            <a:off x="13785" y="6093296"/>
            <a:ext cx="12176628" cy="756084"/>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800" dirty="0">
                <a:latin typeface="微软雅黑" panose="020B0503020204020204" charset="-122"/>
                <a:ea typeface="微软雅黑" panose="020B0503020204020204" charset="-122"/>
              </a:rPr>
              <a:t>生态：共同环境 </a:t>
            </a:r>
            <a:r>
              <a:rPr lang="en-US" altLang="zh-CN" sz="2800" dirty="0">
                <a:latin typeface="微软雅黑" panose="020B0503020204020204" charset="-122"/>
                <a:ea typeface="微软雅黑" panose="020B0503020204020204" charset="-122"/>
              </a:rPr>
              <a:t>+ </a:t>
            </a:r>
            <a:r>
              <a:rPr lang="zh-CN" altLang="en-US" sz="2800" dirty="0">
                <a:latin typeface="微软雅黑" panose="020B0503020204020204" charset="-122"/>
                <a:ea typeface="微软雅黑" panose="020B0503020204020204" charset="-122"/>
              </a:rPr>
              <a:t>诸多要素 </a:t>
            </a:r>
            <a:r>
              <a:rPr lang="en-US" altLang="zh-CN" sz="2800" dirty="0">
                <a:latin typeface="微软雅黑" panose="020B0503020204020204" charset="-122"/>
                <a:ea typeface="微软雅黑" panose="020B0503020204020204" charset="-122"/>
              </a:rPr>
              <a:t>+ </a:t>
            </a:r>
            <a:r>
              <a:rPr lang="zh-CN" altLang="en-US" sz="2800" dirty="0">
                <a:latin typeface="微软雅黑" panose="020B0503020204020204" charset="-122"/>
                <a:ea typeface="微软雅黑" panose="020B0503020204020204" charset="-122"/>
              </a:rPr>
              <a:t>独立演化 </a:t>
            </a:r>
            <a:r>
              <a:rPr lang="en-US" altLang="zh-CN" sz="2800" dirty="0">
                <a:latin typeface="微软雅黑" panose="020B0503020204020204" charset="-122"/>
                <a:ea typeface="微软雅黑" panose="020B0503020204020204" charset="-122"/>
              </a:rPr>
              <a:t>+ </a:t>
            </a:r>
            <a:r>
              <a:rPr lang="zh-CN" altLang="en-US" sz="2800" dirty="0">
                <a:latin typeface="微软雅黑" panose="020B0503020204020204" charset="-122"/>
                <a:ea typeface="微软雅黑" panose="020B0503020204020204" charset="-122"/>
              </a:rPr>
              <a:t>相互依存</a:t>
            </a:r>
            <a:r>
              <a:rPr lang="en-US" altLang="zh-CN" sz="2800" dirty="0">
                <a:latin typeface="微软雅黑" panose="020B0503020204020204" charset="-122"/>
                <a:ea typeface="微软雅黑" panose="020B0503020204020204" charset="-122"/>
              </a:rPr>
              <a:t> </a:t>
            </a:r>
            <a:endParaRPr lang="zh-CN" altLang="en-US" sz="2800" dirty="0">
              <a:latin typeface="微软雅黑" panose="020B0503020204020204" charset="-122"/>
              <a:ea typeface="微软雅黑" panose="020B0503020204020204" charset="-122"/>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4.4 </a:t>
            </a:r>
            <a:r>
              <a:rPr lang="zh-CN" altLang="zh-CN" dirty="0"/>
              <a:t>软件系统的规模</a:t>
            </a:r>
            <a:endParaRPr lang="zh-CN" altLang="en-US" dirty="0"/>
          </a:p>
        </p:txBody>
      </p:sp>
      <p:sp>
        <p:nvSpPr>
          <p:cNvPr id="5" name="内容占位符 4"/>
          <p:cNvSpPr>
            <a:spLocks noGrp="1"/>
          </p:cNvSpPr>
          <p:nvPr>
            <p:ph idx="1"/>
          </p:nvPr>
        </p:nvSpPr>
        <p:spPr>
          <a:xfrm>
            <a:off x="539750" y="1125538"/>
            <a:ext cx="10920052" cy="5040312"/>
          </a:xfrm>
        </p:spPr>
        <p:txBody>
          <a:bodyPr/>
          <a:lstStyle/>
          <a:p>
            <a:r>
              <a:rPr lang="zh-CN" altLang="zh-CN" dirty="0"/>
              <a:t>构成软件系统的代码行数量、软件运行时的进程和线程以及它们之间的交互数量、软件需处理的数据量、软件连接的各类设备和人员数量等不断增加</a:t>
            </a:r>
            <a:endParaRPr lang="en-US" altLang="zh-CN" dirty="0"/>
          </a:p>
          <a:p>
            <a:r>
              <a:rPr lang="zh-CN" altLang="en-US" dirty="0"/>
              <a:t>示例</a:t>
            </a:r>
            <a:endParaRPr lang="en-US" altLang="zh-CN" dirty="0"/>
          </a:p>
          <a:p>
            <a:pPr lvl="1"/>
            <a:r>
              <a:rPr lang="en-US" altLang="zh-CN" dirty="0"/>
              <a:t>Windows XP</a:t>
            </a:r>
            <a:r>
              <a:rPr lang="zh-CN" altLang="zh-CN" dirty="0"/>
              <a:t>有</a:t>
            </a:r>
            <a:r>
              <a:rPr lang="en-US" altLang="zh-CN" dirty="0"/>
              <a:t>3500</a:t>
            </a:r>
            <a:r>
              <a:rPr lang="zh-CN" altLang="zh-CN" dirty="0"/>
              <a:t>万行代码量，</a:t>
            </a:r>
            <a:r>
              <a:rPr lang="en-US" altLang="zh-CN" dirty="0"/>
              <a:t>Windows Vista</a:t>
            </a:r>
            <a:r>
              <a:rPr lang="zh-CN" altLang="zh-CN" dirty="0"/>
              <a:t>有</a:t>
            </a:r>
            <a:r>
              <a:rPr lang="en-US" altLang="zh-CN" dirty="0"/>
              <a:t>5000</a:t>
            </a:r>
            <a:r>
              <a:rPr lang="zh-CN" altLang="zh-CN" dirty="0"/>
              <a:t>万行代码量，</a:t>
            </a:r>
            <a:r>
              <a:rPr lang="en-US" altLang="zh-CN" dirty="0"/>
              <a:t>Windows 7</a:t>
            </a:r>
            <a:r>
              <a:rPr lang="zh-CN" altLang="zh-CN" dirty="0"/>
              <a:t>的代码量大约是</a:t>
            </a:r>
            <a:r>
              <a:rPr lang="en-US" altLang="zh-CN" dirty="0"/>
              <a:t>7000</a:t>
            </a:r>
            <a:r>
              <a:rPr lang="zh-CN" altLang="zh-CN" dirty="0"/>
              <a:t>万行</a:t>
            </a:r>
            <a:endParaRPr lang="en-US" altLang="zh-CN" dirty="0"/>
          </a:p>
          <a:p>
            <a:pPr lvl="1"/>
            <a:r>
              <a:rPr lang="zh-CN" altLang="zh-CN" dirty="0"/>
              <a:t>宝马</a:t>
            </a:r>
            <a:r>
              <a:rPr lang="en-US" altLang="zh-CN" dirty="0"/>
              <a:t>7</a:t>
            </a:r>
            <a:r>
              <a:rPr lang="zh-CN" altLang="zh-CN" dirty="0"/>
              <a:t>系的软件总量超过了</a:t>
            </a:r>
            <a:r>
              <a:rPr lang="en-US" altLang="zh-CN" dirty="0"/>
              <a:t>2</a:t>
            </a:r>
            <a:r>
              <a:rPr lang="zh-CN" altLang="zh-CN" dirty="0"/>
              <a:t>亿行，特斯拉</a:t>
            </a:r>
            <a:r>
              <a:rPr lang="en-US" altLang="zh-CN" dirty="0"/>
              <a:t>S</a:t>
            </a:r>
            <a:r>
              <a:rPr lang="zh-CN" altLang="zh-CN" dirty="0"/>
              <a:t>的内嵌软件代码行总量超过</a:t>
            </a:r>
            <a:r>
              <a:rPr lang="en-US" altLang="zh-CN" dirty="0"/>
              <a:t>4</a:t>
            </a:r>
            <a:r>
              <a:rPr lang="zh-CN" altLang="zh-CN" dirty="0"/>
              <a:t>亿行，空客</a:t>
            </a:r>
            <a:r>
              <a:rPr lang="en-US" altLang="zh-CN" dirty="0"/>
              <a:t>A380</a:t>
            </a:r>
            <a:r>
              <a:rPr lang="zh-CN" altLang="zh-CN" dirty="0"/>
              <a:t>中的软件代码行总量超过了</a:t>
            </a:r>
            <a:r>
              <a:rPr lang="en-US" altLang="zh-CN" dirty="0"/>
              <a:t>10</a:t>
            </a:r>
            <a:r>
              <a:rPr lang="zh-CN" altLang="zh-CN" dirty="0"/>
              <a:t>亿行</a:t>
            </a:r>
            <a:endParaRPr lang="en-US" altLang="zh-CN" dirty="0"/>
          </a:p>
          <a:p>
            <a:pPr lvl="1"/>
            <a:r>
              <a:rPr lang="en-US" altLang="zh-CN" dirty="0"/>
              <a:t>F-35</a:t>
            </a:r>
            <a:r>
              <a:rPr lang="zh-CN" altLang="zh-CN" dirty="0"/>
              <a:t>中</a:t>
            </a:r>
            <a:r>
              <a:rPr lang="en-US" altLang="zh-CN" dirty="0"/>
              <a:t>80%</a:t>
            </a:r>
            <a:r>
              <a:rPr lang="zh-CN" altLang="zh-CN" dirty="0"/>
              <a:t>左右的系统功能由软件来实现，软件代码量约为</a:t>
            </a:r>
            <a:r>
              <a:rPr lang="en-US" altLang="zh-CN" dirty="0"/>
              <a:t>800</a:t>
            </a:r>
            <a:r>
              <a:rPr lang="zh-CN" altLang="zh-CN" dirty="0"/>
              <a:t>万行</a:t>
            </a:r>
            <a:endParaRPr lang="zh-CN" altLang="en-US" dirty="0"/>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软件系统的应用及示例</a:t>
            </a:r>
          </a:p>
        </p:txBody>
      </p:sp>
      <p:sp>
        <p:nvSpPr>
          <p:cNvPr id="3" name="内容占位符 2"/>
          <p:cNvSpPr>
            <a:spLocks noGrp="1"/>
          </p:cNvSpPr>
          <p:nvPr>
            <p:ph idx="1"/>
          </p:nvPr>
        </p:nvSpPr>
        <p:spPr>
          <a:xfrm>
            <a:off x="539750" y="1125538"/>
            <a:ext cx="5460027" cy="5040312"/>
          </a:xfrm>
        </p:spPr>
        <p:txBody>
          <a:bodyPr/>
          <a:lstStyle/>
          <a:p>
            <a:r>
              <a:rPr lang="zh-CN" altLang="en-US" dirty="0"/>
              <a:t>高性能计算</a:t>
            </a:r>
            <a:endParaRPr lang="en-US" altLang="zh-CN" dirty="0"/>
          </a:p>
          <a:p>
            <a:r>
              <a:rPr lang="zh-CN" altLang="en-US" dirty="0"/>
              <a:t>信息物理系统</a:t>
            </a:r>
            <a:endParaRPr lang="en-US" altLang="zh-CN" dirty="0"/>
          </a:p>
          <a:p>
            <a:r>
              <a:rPr lang="zh-CN" altLang="en-US" dirty="0"/>
              <a:t>智能机器人</a:t>
            </a:r>
            <a:endParaRPr lang="en-US" altLang="zh-CN" dirty="0"/>
          </a:p>
          <a:p>
            <a:r>
              <a:rPr lang="zh-CN" altLang="en-US" dirty="0"/>
              <a:t>云计算</a:t>
            </a:r>
            <a:endParaRPr lang="en-US" altLang="zh-CN" dirty="0"/>
          </a:p>
          <a:p>
            <a:r>
              <a:rPr lang="zh-CN" altLang="en-US" dirty="0"/>
              <a:t>健康医疗</a:t>
            </a:r>
            <a:endParaRPr lang="en-US" altLang="zh-CN" dirty="0"/>
          </a:p>
          <a:p>
            <a:r>
              <a:rPr lang="zh-CN" altLang="en-US" dirty="0"/>
              <a:t>城市交通</a:t>
            </a:r>
            <a:endParaRPr lang="en-US" altLang="zh-CN" dirty="0"/>
          </a:p>
          <a:p>
            <a:r>
              <a:rPr lang="zh-CN" altLang="en-US" dirty="0"/>
              <a:t>军事信息系统</a:t>
            </a:r>
            <a:endParaRPr lang="en-US" altLang="zh-CN" dirty="0"/>
          </a:p>
          <a:p>
            <a:r>
              <a:rPr lang="zh-CN" altLang="en-US" dirty="0"/>
              <a:t>航空航天</a:t>
            </a:r>
            <a:r>
              <a:rPr lang="en-US" altLang="zh-CN" dirty="0"/>
              <a:t> ……</a:t>
            </a:r>
          </a:p>
          <a:p>
            <a:endParaRPr lang="zh-CN" altLang="en-US" dirty="0"/>
          </a:p>
        </p:txBody>
      </p:sp>
      <p:pic>
        <p:nvPicPr>
          <p:cNvPr id="6" name="图片 5"/>
          <p:cNvPicPr>
            <a:picLocks noChangeAspect="1"/>
          </p:cNvPicPr>
          <p:nvPr/>
        </p:nvPicPr>
        <p:blipFill>
          <a:blip r:embed="rId3"/>
          <a:stretch>
            <a:fillRect/>
          </a:stretch>
        </p:blipFill>
        <p:spPr>
          <a:xfrm>
            <a:off x="5999777" y="1361908"/>
            <a:ext cx="2903742" cy="1634377"/>
          </a:xfrm>
          <a:prstGeom prst="rect">
            <a:avLst/>
          </a:prstGeom>
        </p:spPr>
      </p:pic>
      <p:pic>
        <p:nvPicPr>
          <p:cNvPr id="8" name="图片 7"/>
          <p:cNvPicPr>
            <a:picLocks noChangeAspect="1"/>
          </p:cNvPicPr>
          <p:nvPr/>
        </p:nvPicPr>
        <p:blipFill>
          <a:blip r:embed="rId4"/>
          <a:stretch>
            <a:fillRect/>
          </a:stretch>
        </p:blipFill>
        <p:spPr>
          <a:xfrm>
            <a:off x="9335567" y="1350986"/>
            <a:ext cx="2592288" cy="1695576"/>
          </a:xfrm>
          <a:prstGeom prst="rect">
            <a:avLst/>
          </a:prstGeom>
        </p:spPr>
      </p:pic>
      <p:pic>
        <p:nvPicPr>
          <p:cNvPr id="9" name="图片 8"/>
          <p:cNvPicPr>
            <a:picLocks noChangeAspect="1"/>
          </p:cNvPicPr>
          <p:nvPr/>
        </p:nvPicPr>
        <p:blipFill>
          <a:blip r:embed="rId5"/>
          <a:stretch>
            <a:fillRect/>
          </a:stretch>
        </p:blipFill>
        <p:spPr>
          <a:xfrm>
            <a:off x="9349953" y="3384288"/>
            <a:ext cx="2685489" cy="1945977"/>
          </a:xfrm>
          <a:prstGeom prst="rect">
            <a:avLst/>
          </a:prstGeom>
        </p:spPr>
      </p:pic>
      <p:pic>
        <p:nvPicPr>
          <p:cNvPr id="11" name="图片 10"/>
          <p:cNvPicPr>
            <a:picLocks noChangeAspect="1"/>
          </p:cNvPicPr>
          <p:nvPr/>
        </p:nvPicPr>
        <p:blipFill>
          <a:blip r:embed="rId6"/>
          <a:stretch>
            <a:fillRect/>
          </a:stretch>
        </p:blipFill>
        <p:spPr>
          <a:xfrm>
            <a:off x="5991047" y="3323191"/>
            <a:ext cx="2905661" cy="2014021"/>
          </a:xfrm>
          <a:prstGeom prst="rect">
            <a:avLst/>
          </a:prstGeom>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en-US" altLang="zh-CN" dirty="0"/>
              <a:t>4.5 </a:t>
            </a:r>
            <a:r>
              <a:rPr lang="zh-CN" altLang="en-US" dirty="0"/>
              <a:t>我国</a:t>
            </a:r>
            <a:r>
              <a:rPr lang="zh-CN" altLang="zh-CN" dirty="0"/>
              <a:t>软件建设的挑战和使命</a:t>
            </a:r>
            <a:endParaRPr lang="zh-CN" altLang="en-US" dirty="0"/>
          </a:p>
        </p:txBody>
      </p:sp>
      <p:sp>
        <p:nvSpPr>
          <p:cNvPr id="5" name="内容占位符 4"/>
          <p:cNvSpPr>
            <a:spLocks noGrp="1"/>
          </p:cNvSpPr>
          <p:nvPr>
            <p:ph idx="1"/>
          </p:nvPr>
        </p:nvSpPr>
        <p:spPr>
          <a:xfrm>
            <a:off x="539750" y="1125538"/>
            <a:ext cx="10920052" cy="5040312"/>
          </a:xfrm>
        </p:spPr>
        <p:txBody>
          <a:bodyPr/>
          <a:lstStyle/>
          <a:p>
            <a:r>
              <a:rPr lang="zh-CN" altLang="en-US" dirty="0"/>
              <a:t>现实挑战：</a:t>
            </a:r>
            <a:r>
              <a:rPr lang="zh-CN" altLang="zh-CN" dirty="0"/>
              <a:t>受制于</a:t>
            </a:r>
            <a:r>
              <a:rPr lang="zh-CN" altLang="en-US" dirty="0"/>
              <a:t>人</a:t>
            </a:r>
            <a:endParaRPr lang="en-US" altLang="zh-CN" dirty="0"/>
          </a:p>
          <a:p>
            <a:pPr lvl="1"/>
            <a:r>
              <a:rPr lang="zh-CN" altLang="zh-CN" dirty="0"/>
              <a:t>微软</a:t>
            </a:r>
            <a:r>
              <a:rPr lang="en-US" altLang="zh-CN" dirty="0"/>
              <a:t>Windows</a:t>
            </a:r>
            <a:r>
              <a:rPr lang="zh-CN" altLang="zh-CN" dirty="0"/>
              <a:t>垄断了桌面</a:t>
            </a:r>
            <a:r>
              <a:rPr lang="en-US" altLang="zh-CN" dirty="0"/>
              <a:t>OS</a:t>
            </a:r>
          </a:p>
          <a:p>
            <a:pPr lvl="1"/>
            <a:r>
              <a:rPr lang="en-US" altLang="zh-CN" dirty="0"/>
              <a:t>Google</a:t>
            </a:r>
            <a:r>
              <a:rPr lang="zh-CN" altLang="zh-CN" dirty="0"/>
              <a:t>垄断了智能终端（如手机、平板电脑）的</a:t>
            </a:r>
            <a:r>
              <a:rPr lang="en-US" altLang="zh-CN" dirty="0"/>
              <a:t>OS</a:t>
            </a:r>
          </a:p>
          <a:p>
            <a:pPr lvl="1"/>
            <a:r>
              <a:rPr lang="zh-CN" altLang="zh-CN" dirty="0"/>
              <a:t>工业软件和科学计算软件等领域，差距更大</a:t>
            </a:r>
            <a:endParaRPr lang="en-US" altLang="zh-CN" dirty="0"/>
          </a:p>
          <a:p>
            <a:r>
              <a:rPr lang="zh-CN" altLang="zh-CN" dirty="0"/>
              <a:t>整体实力不足</a:t>
            </a:r>
            <a:endParaRPr lang="en-US" altLang="zh-CN" dirty="0"/>
          </a:p>
          <a:p>
            <a:pPr lvl="1"/>
            <a:r>
              <a:rPr lang="zh-CN" altLang="zh-CN" dirty="0"/>
              <a:t>缺乏在国际上有影响力的软件企业和产品</a:t>
            </a:r>
            <a:endParaRPr lang="en-US" altLang="zh-CN" dirty="0"/>
          </a:p>
          <a:p>
            <a:r>
              <a:rPr lang="zh-CN" altLang="zh-CN" dirty="0"/>
              <a:t>需要加大、加快国产化软件系统的研发和应用</a:t>
            </a:r>
            <a:endParaRPr lang="en-US" altLang="zh-CN" dirty="0"/>
          </a:p>
          <a:p>
            <a:pPr lvl="1"/>
            <a:r>
              <a:rPr lang="zh-CN" altLang="zh-CN"/>
              <a:t>使命伟大，责任重大，任重而道远</a:t>
            </a:r>
            <a:endParaRPr lang="zh-CN" altLang="en-US" dirty="0"/>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小结</a:t>
            </a:r>
          </a:p>
        </p:txBody>
      </p:sp>
      <p:sp>
        <p:nvSpPr>
          <p:cNvPr id="3" name="内容占位符 2"/>
          <p:cNvSpPr>
            <a:spLocks noGrp="1"/>
          </p:cNvSpPr>
          <p:nvPr>
            <p:ph idx="1"/>
          </p:nvPr>
        </p:nvSpPr>
        <p:spPr>
          <a:xfrm>
            <a:off x="539750" y="1125538"/>
            <a:ext cx="10920052" cy="5543822"/>
          </a:xfrm>
        </p:spPr>
        <p:txBody>
          <a:bodyPr/>
          <a:lstStyle/>
          <a:p>
            <a:r>
              <a:rPr lang="zh-CN" altLang="en-US" dirty="0"/>
              <a:t>软件</a:t>
            </a:r>
            <a:endParaRPr lang="en-US" altLang="zh-CN" dirty="0"/>
          </a:p>
          <a:p>
            <a:pPr lvl="1"/>
            <a:r>
              <a:rPr lang="zh-CN" altLang="en-US" dirty="0"/>
              <a:t>由程序 </a:t>
            </a:r>
            <a:r>
              <a:rPr lang="en-US" altLang="zh-CN" dirty="0"/>
              <a:t>+ </a:t>
            </a:r>
            <a:r>
              <a:rPr lang="zh-CN" altLang="en-US" dirty="0"/>
              <a:t>文档 </a:t>
            </a:r>
            <a:r>
              <a:rPr lang="en-US" altLang="zh-CN" dirty="0"/>
              <a:t>+ </a:t>
            </a:r>
            <a:r>
              <a:rPr lang="zh-CN" altLang="en-US" dirty="0"/>
              <a:t>数据组成</a:t>
            </a:r>
            <a:endParaRPr lang="en-US" altLang="zh-CN" dirty="0"/>
          </a:p>
          <a:p>
            <a:r>
              <a:rPr lang="zh-CN" altLang="en-US" dirty="0"/>
              <a:t>软件特点</a:t>
            </a:r>
            <a:endParaRPr lang="en-US" altLang="zh-CN" dirty="0"/>
          </a:p>
          <a:p>
            <a:pPr lvl="1"/>
            <a:r>
              <a:rPr lang="zh-CN" altLang="en-US" dirty="0"/>
              <a:t>逻辑产品、设计开发、需求易变、系统复杂、缺陷隐蔽</a:t>
            </a:r>
            <a:endParaRPr lang="en-US" altLang="zh-CN" dirty="0"/>
          </a:p>
          <a:p>
            <a:r>
              <a:rPr lang="zh-CN" altLang="en-US" dirty="0"/>
              <a:t>开源软件</a:t>
            </a:r>
            <a:endParaRPr lang="en-US" altLang="zh-CN" dirty="0"/>
          </a:p>
          <a:p>
            <a:pPr lvl="1"/>
            <a:r>
              <a:rPr lang="zh-CN" altLang="en-US" dirty="0"/>
              <a:t>代码可自由</a:t>
            </a:r>
            <a:r>
              <a:rPr lang="zh-CN" altLang="zh-CN" dirty="0"/>
              <a:t>获取和传播</a:t>
            </a:r>
            <a:r>
              <a:rPr lang="zh-CN" altLang="en-US" dirty="0"/>
              <a:t>，需遵循许可证，充分利用开源软件</a:t>
            </a:r>
            <a:endParaRPr lang="en-US" altLang="zh-CN" dirty="0"/>
          </a:p>
          <a:p>
            <a:r>
              <a:rPr lang="zh-CN" altLang="en-US" dirty="0"/>
              <a:t>软件质量</a:t>
            </a:r>
            <a:endParaRPr lang="en-US" altLang="zh-CN" dirty="0"/>
          </a:p>
          <a:p>
            <a:pPr lvl="1"/>
            <a:r>
              <a:rPr lang="zh-CN" altLang="en-US" dirty="0"/>
              <a:t>多要素，如正确性、可靠性、可信性等</a:t>
            </a:r>
            <a:endParaRPr lang="en-US" altLang="zh-CN" dirty="0"/>
          </a:p>
          <a:p>
            <a:r>
              <a:rPr lang="zh-CN" altLang="en-US" dirty="0"/>
              <a:t>软件发生的变化</a:t>
            </a:r>
            <a:endParaRPr lang="en-US" altLang="zh-CN" dirty="0"/>
          </a:p>
          <a:p>
            <a:pPr lvl="1"/>
            <a:r>
              <a:rPr lang="zh-CN" altLang="en-US" dirty="0"/>
              <a:t>地位和作用，形态和复杂性，运行环境，系统规模</a:t>
            </a: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zh-CN" dirty="0"/>
              <a:t>综合实践一</a:t>
            </a:r>
            <a:endParaRPr lang="zh-CN" altLang="en-US" dirty="0"/>
          </a:p>
        </p:txBody>
      </p:sp>
      <p:sp>
        <p:nvSpPr>
          <p:cNvPr id="3" name="内容占位符 2"/>
          <p:cNvSpPr>
            <a:spLocks noGrp="1"/>
          </p:cNvSpPr>
          <p:nvPr>
            <p:ph idx="1"/>
          </p:nvPr>
        </p:nvSpPr>
        <p:spPr>
          <a:xfrm>
            <a:off x="539750" y="908844"/>
            <a:ext cx="10920413" cy="5040312"/>
          </a:xfrm>
        </p:spPr>
        <p:txBody>
          <a:bodyPr/>
          <a:lstStyle/>
          <a:p>
            <a:pPr lvl="0"/>
            <a:r>
              <a:rPr lang="zh-CN" altLang="zh-CN" dirty="0"/>
              <a:t>任务：选取或指定待阅读、分析和维护的开源软件。</a:t>
            </a:r>
          </a:p>
          <a:p>
            <a:pPr lvl="0"/>
            <a:r>
              <a:rPr lang="zh-CN" altLang="zh-CN" dirty="0"/>
              <a:t>方法</a:t>
            </a:r>
            <a:endParaRPr lang="en-US" altLang="zh-CN" dirty="0"/>
          </a:p>
          <a:p>
            <a:pPr lvl="1"/>
            <a:r>
              <a:rPr lang="zh-CN" altLang="zh-CN" dirty="0"/>
              <a:t>访问</a:t>
            </a:r>
            <a:r>
              <a:rPr lang="en-US" altLang="zh-CN" dirty="0" err="1"/>
              <a:t>Github</a:t>
            </a:r>
            <a:r>
              <a:rPr lang="zh-CN" altLang="zh-CN" dirty="0"/>
              <a:t>、码云</a:t>
            </a:r>
            <a:r>
              <a:rPr lang="en-US" altLang="zh-CN" dirty="0" err="1"/>
              <a:t>Gitee</a:t>
            </a:r>
            <a:r>
              <a:rPr lang="zh-CN" altLang="zh-CN" dirty="0"/>
              <a:t>、</a:t>
            </a:r>
            <a:r>
              <a:rPr lang="en-US" altLang="zh-CN" dirty="0" err="1"/>
              <a:t>SourceForge</a:t>
            </a:r>
            <a:r>
              <a:rPr lang="zh-CN" altLang="zh-CN" dirty="0"/>
              <a:t>等开源软件托管平台，从中检索到符合上述要求的开源软件，下载或克隆开源软件代码，阅读开源软件的相关文档来安装、部署和运行开源软件。以二人为一组、采用结对方式来开展本综合实践</a:t>
            </a:r>
          </a:p>
          <a:p>
            <a:pPr lvl="0"/>
            <a:r>
              <a:rPr lang="zh-CN" altLang="zh-CN" dirty="0"/>
              <a:t>要求</a:t>
            </a:r>
            <a:endParaRPr lang="en-US" altLang="zh-CN" dirty="0"/>
          </a:p>
          <a:p>
            <a:pPr lvl="1"/>
            <a:r>
              <a:rPr lang="zh-CN" altLang="zh-CN" dirty="0"/>
              <a:t>所选取或指定的开源软件要求功能易于理解、代码质量高、规模适中（</a:t>
            </a:r>
            <a:r>
              <a:rPr lang="en-US" altLang="zh-CN" dirty="0"/>
              <a:t>5000-20000</a:t>
            </a:r>
            <a:r>
              <a:rPr lang="zh-CN" altLang="zh-CN" dirty="0"/>
              <a:t>行代码量），也可以直接指定“</a:t>
            </a:r>
            <a:r>
              <a:rPr lang="en-US" altLang="zh-CN" dirty="0" err="1"/>
              <a:t>MiNote</a:t>
            </a:r>
            <a:r>
              <a:rPr lang="zh-CN" altLang="zh-CN" dirty="0"/>
              <a:t>”便签管理开源软件作为阅读、分析和维护的对象。</a:t>
            </a:r>
          </a:p>
          <a:p>
            <a:r>
              <a:rPr lang="zh-CN" altLang="zh-CN" dirty="0"/>
              <a:t>结果：获得开源软件源代码，并可运行和操作该开源软件。</a:t>
            </a:r>
            <a:endParaRPr lang="zh-CN" altLang="en-US" dirty="0"/>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590" y="8620"/>
            <a:ext cx="10909212" cy="707886"/>
          </a:xfrm>
        </p:spPr>
        <p:txBody>
          <a:bodyPr/>
          <a:lstStyle/>
          <a:p>
            <a:r>
              <a:rPr lang="zh-CN" altLang="en-US" dirty="0"/>
              <a:t>综合实践二</a:t>
            </a:r>
          </a:p>
        </p:txBody>
      </p:sp>
      <p:sp>
        <p:nvSpPr>
          <p:cNvPr id="3" name="内容占位符 2"/>
          <p:cNvSpPr>
            <a:spLocks noGrp="1"/>
          </p:cNvSpPr>
          <p:nvPr>
            <p:ph idx="1"/>
          </p:nvPr>
        </p:nvSpPr>
        <p:spPr>
          <a:xfrm>
            <a:off x="539750" y="1125538"/>
            <a:ext cx="10920052" cy="5040312"/>
          </a:xfrm>
        </p:spPr>
        <p:txBody>
          <a:bodyPr/>
          <a:lstStyle/>
          <a:p>
            <a:pPr lvl="0"/>
            <a:r>
              <a:rPr lang="zh-CN" altLang="zh-CN" dirty="0"/>
              <a:t>任务：查看和分析开源软件</a:t>
            </a:r>
          </a:p>
          <a:p>
            <a:pPr lvl="0"/>
            <a:r>
              <a:rPr lang="zh-CN" altLang="zh-CN" dirty="0"/>
              <a:t>方法</a:t>
            </a:r>
            <a:endParaRPr lang="en-US" altLang="zh-CN" dirty="0"/>
          </a:p>
          <a:p>
            <a:pPr lvl="1"/>
            <a:r>
              <a:rPr lang="zh-CN" altLang="zh-CN" dirty="0"/>
              <a:t>访问</a:t>
            </a:r>
            <a:r>
              <a:rPr lang="en-US" altLang="zh-CN" dirty="0" err="1"/>
              <a:t>Github</a:t>
            </a:r>
            <a:r>
              <a:rPr lang="zh-CN" altLang="zh-CN" dirty="0"/>
              <a:t>、</a:t>
            </a:r>
            <a:r>
              <a:rPr lang="en-US" altLang="zh-CN" dirty="0" err="1"/>
              <a:t>SourceForge</a:t>
            </a:r>
            <a:r>
              <a:rPr lang="zh-CN" altLang="zh-CN" dirty="0"/>
              <a:t>、</a:t>
            </a:r>
            <a:r>
              <a:rPr lang="en-US" altLang="zh-CN" dirty="0" err="1"/>
              <a:t>Gitee</a:t>
            </a:r>
            <a:r>
              <a:rPr lang="zh-CN" altLang="zh-CN" dirty="0"/>
              <a:t>等开源软件托管平台或</a:t>
            </a:r>
            <a:r>
              <a:rPr lang="en-US" altLang="zh-CN" dirty="0"/>
              <a:t>Apache</a:t>
            </a:r>
            <a:r>
              <a:rPr lang="zh-CN" altLang="zh-CN" dirty="0"/>
              <a:t>、</a:t>
            </a:r>
            <a:r>
              <a:rPr lang="en-US" altLang="zh-CN" dirty="0"/>
              <a:t>Eclipse</a:t>
            </a:r>
            <a:r>
              <a:rPr lang="zh-CN" altLang="zh-CN" dirty="0"/>
              <a:t>等开源软件基金会平台，从中检索自己感兴趣的开源软件，阅读相关的软件文档，下载安装开源软件。</a:t>
            </a:r>
          </a:p>
          <a:p>
            <a:pPr lvl="0"/>
            <a:r>
              <a:rPr lang="zh-CN" altLang="zh-CN" dirty="0"/>
              <a:t>要求</a:t>
            </a:r>
            <a:endParaRPr lang="en-US" altLang="zh-CN" dirty="0"/>
          </a:p>
          <a:p>
            <a:pPr lvl="1"/>
            <a:r>
              <a:rPr lang="zh-CN" altLang="zh-CN" dirty="0"/>
              <a:t>结合自己的兴趣，查看有那些开源软件，分析这些软件的功能和定位、存在的缺陷和不足。</a:t>
            </a:r>
          </a:p>
          <a:p>
            <a:pPr lvl="0"/>
            <a:r>
              <a:rPr lang="zh-CN" altLang="zh-CN" dirty="0"/>
              <a:t>结果</a:t>
            </a:r>
            <a:endParaRPr lang="en-US" altLang="zh-CN" dirty="0"/>
          </a:p>
          <a:p>
            <a:pPr lvl="1"/>
            <a:r>
              <a:rPr lang="zh-CN" altLang="zh-CN" dirty="0"/>
              <a:t>掌握开源软件托管平台使用方法，了解感兴趣的开源软件情况。</a:t>
            </a:r>
          </a:p>
          <a:p>
            <a:endParaRPr lang="zh-CN" altLang="en-US" dirty="0"/>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3952" y="851517"/>
            <a:ext cx="5237784" cy="2991416"/>
          </a:xfrm>
        </p:spPr>
        <p:txBody>
          <a:bodyPr vert="horz" lIns="91440" tIns="45720" rIns="91440" bIns="45720" rtlCol="0" anchor="b">
            <a:normAutofit/>
          </a:bodyPr>
          <a:lstStyle/>
          <a:p>
            <a:pPr eaLnBrk="1" hangingPunct="1">
              <a:lnSpc>
                <a:spcPct val="90000"/>
              </a:lnSpc>
            </a:pPr>
            <a:r>
              <a:rPr lang="zh-CN" altLang="en-US" sz="6000" kern="1200">
                <a:solidFill>
                  <a:schemeClr val="tx1"/>
                </a:solidFill>
                <a:latin typeface="+mj-lt"/>
                <a:ea typeface="+mj-ea"/>
                <a:cs typeface="+mj-cs"/>
              </a:rPr>
              <a:t>思考和讨论</a:t>
            </a:r>
          </a:p>
        </p:txBody>
      </p:sp>
      <p:sp>
        <p:nvSpPr>
          <p:cNvPr id="3" name="内容占位符 2"/>
          <p:cNvSpPr>
            <a:spLocks noGrp="1"/>
          </p:cNvSpPr>
          <p:nvPr>
            <p:ph idx="1"/>
          </p:nvPr>
        </p:nvSpPr>
        <p:spPr>
          <a:xfrm>
            <a:off x="1093953" y="3842932"/>
            <a:ext cx="4166572" cy="2163551"/>
          </a:xfrm>
        </p:spPr>
        <p:txBody>
          <a:bodyPr vert="horz" lIns="91440" tIns="45720" rIns="91440" bIns="45720" rtlCol="0" anchor="t">
            <a:normAutofit/>
          </a:bodyPr>
          <a:lstStyle/>
          <a:p>
            <a:pPr marL="0" indent="0" eaLnBrk="1" hangingPunct="1">
              <a:lnSpc>
                <a:spcPct val="90000"/>
              </a:lnSpc>
              <a:spcBef>
                <a:spcPts val="1000"/>
              </a:spcBef>
              <a:buNone/>
            </a:pPr>
            <a:r>
              <a:rPr lang="zh-CN" altLang="en-US" sz="2400" kern="1200" dirty="0">
                <a:solidFill>
                  <a:srgbClr val="C00000"/>
                </a:solidFill>
                <a:latin typeface="+mn-lt"/>
                <a:ea typeface="+mn-ea"/>
                <a:cs typeface="+mn-cs"/>
              </a:rPr>
              <a:t>与硬件系统（如手机、电视机）相比较哦，软件系统有何特殊性？它们给软件系统的开发和维护带来什么样的新挑战？</a:t>
            </a:r>
          </a:p>
        </p:txBody>
      </p:sp>
      <p:pic>
        <p:nvPicPr>
          <p:cNvPr id="4" name="图片 3"/>
          <p:cNvPicPr>
            <a:picLocks noChangeAspect="1"/>
          </p:cNvPicPr>
          <p:nvPr/>
        </p:nvPicPr>
        <p:blipFill>
          <a:blip r:embed="rId2"/>
          <a:stretch>
            <a:fillRect/>
          </a:stretch>
        </p:blipFill>
        <p:spPr>
          <a:xfrm>
            <a:off x="7932479" y="2129307"/>
            <a:ext cx="2412999" cy="3217333"/>
          </a:xfrm>
          <a:prstGeom prst="rect">
            <a:avLst/>
          </a:prstGeom>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042978" y="1088740"/>
            <a:ext cx="3852428" cy="1188132"/>
          </a:xfrm>
          <a:prstGeom prst="rect">
            <a:avLst/>
          </a:prstGeom>
        </p:spPr>
        <p:txBody>
          <a:bodyPr vert="horz" anchor="b">
            <a:normAutofit fontScale="97500"/>
            <a:scene3d>
              <a:camera prst="orthographicFront"/>
              <a:lightRig rig="soft" dir="t"/>
            </a:scene3d>
            <a:sp3d prstMaterial="softEdge">
              <a:bevelT w="25400" h="25400"/>
            </a:sp3d>
          </a:bodyPr>
          <a:lstStyle>
            <a:lvl1pPr algn="r"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mj-lt"/>
                <a:ea typeface="+mj-ea"/>
                <a:cs typeface="+mj-cs"/>
              </a:defRPr>
            </a:lvl1pPr>
          </a:lstStyle>
          <a:p>
            <a:pPr algn="ctr">
              <a:lnSpc>
                <a:spcPct val="150000"/>
              </a:lnSpc>
              <a:defRPr/>
            </a:pPr>
            <a:r>
              <a:rPr lang="zh-CN" altLang="en-US" sz="4400" dirty="0">
                <a:solidFill>
                  <a:srgbClr val="C00000"/>
                </a:solidFill>
                <a:latin typeface="微软雅黑" panose="020B0503020204020204" charset="-122"/>
                <a:ea typeface="微软雅黑" panose="020B0503020204020204" charset="-122"/>
              </a:rPr>
              <a:t>问题和讨论</a:t>
            </a:r>
          </a:p>
        </p:txBody>
      </p:sp>
      <p:pic>
        <p:nvPicPr>
          <p:cNvPr id="6" name="图片 5"/>
          <p:cNvPicPr>
            <a:picLocks noChangeAspect="1"/>
          </p:cNvPicPr>
          <p:nvPr/>
        </p:nvPicPr>
        <p:blipFill>
          <a:blip r:embed="rId2"/>
          <a:stretch>
            <a:fillRect/>
          </a:stretch>
        </p:blipFill>
        <p:spPr>
          <a:xfrm>
            <a:off x="4547034" y="2780928"/>
            <a:ext cx="2340260" cy="2585042"/>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5"/>
          <p:cNvSpPr>
            <a:spLocks noGrp="1" noChangeArrowheads="1"/>
          </p:cNvSpPr>
          <p:nvPr>
            <p:ph type="title"/>
          </p:nvPr>
        </p:nvSpPr>
        <p:spPr/>
        <p:txBody>
          <a:bodyPr/>
          <a:lstStyle/>
          <a:p>
            <a:r>
              <a:rPr lang="zh-CN" altLang="en-US" dirty="0"/>
              <a:t>何为文档</a:t>
            </a:r>
            <a:r>
              <a:rPr lang="en-US" altLang="zh-CN" dirty="0"/>
              <a:t>?</a:t>
            </a:r>
          </a:p>
        </p:txBody>
      </p:sp>
      <p:sp>
        <p:nvSpPr>
          <p:cNvPr id="65542" name="Rectangle 6"/>
          <p:cNvSpPr>
            <a:spLocks noGrp="1" noChangeArrowheads="1"/>
          </p:cNvSpPr>
          <p:nvPr>
            <p:ph idx="1"/>
          </p:nvPr>
        </p:nvSpPr>
        <p:spPr/>
        <p:txBody>
          <a:bodyPr>
            <a:normAutofit/>
          </a:bodyPr>
          <a:lstStyle/>
          <a:p>
            <a:r>
              <a:rPr lang="zh-CN" altLang="en-US" dirty="0"/>
              <a:t>记录软件开发活动和阶段性成果、软件配置及变更的</a:t>
            </a:r>
            <a:r>
              <a:rPr lang="zh-CN" altLang="en-US" dirty="0">
                <a:solidFill>
                  <a:srgbClr val="C00000"/>
                </a:solidFill>
              </a:rPr>
              <a:t>阐述性资料</a:t>
            </a:r>
            <a:endParaRPr lang="en-US" altLang="zh-CN" dirty="0">
              <a:solidFill>
                <a:srgbClr val="C00000"/>
              </a:solidFill>
            </a:endParaRPr>
          </a:p>
          <a:p>
            <a:pPr lvl="1"/>
            <a:r>
              <a:rPr lang="zh-CN" altLang="en-US" dirty="0"/>
              <a:t>定义和理解软件</a:t>
            </a:r>
            <a:endParaRPr lang="en-US" altLang="zh-CN" dirty="0"/>
          </a:p>
          <a:p>
            <a:pPr lvl="1"/>
            <a:r>
              <a:rPr lang="zh-CN" altLang="en-US" dirty="0"/>
              <a:t>记录软件开发成果</a:t>
            </a:r>
            <a:endParaRPr lang="en-US" altLang="zh-CN" dirty="0"/>
          </a:p>
          <a:p>
            <a:pPr lvl="1"/>
            <a:r>
              <a:rPr lang="zh-CN" altLang="en-US" dirty="0"/>
              <a:t>辅助不同人员间的交流</a:t>
            </a:r>
            <a:endParaRPr lang="en-US" altLang="zh-CN" dirty="0"/>
          </a:p>
        </p:txBody>
      </p:sp>
      <p:sp>
        <p:nvSpPr>
          <p:cNvPr id="9" name="矩形 8"/>
          <p:cNvSpPr/>
          <p:nvPr/>
        </p:nvSpPr>
        <p:spPr>
          <a:xfrm>
            <a:off x="730611" y="4295559"/>
            <a:ext cx="4536504" cy="226825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marL="342900" indent="-342900" algn="just">
              <a:buFont typeface="Wingdings" panose="05000000000000000000" pitchFamily="2" charset="2"/>
              <a:buChar char="ü"/>
            </a:pPr>
            <a:r>
              <a:rPr lang="zh-CN" altLang="en-US" sz="2800" dirty="0">
                <a:latin typeface="微软雅黑" panose="020B0503020204020204" charset="-122"/>
                <a:ea typeface="微软雅黑" panose="020B0503020204020204" charset="-122"/>
              </a:rPr>
              <a:t>软件需求文档</a:t>
            </a:r>
            <a:endParaRPr lang="en-US" altLang="zh-CN" sz="2800" dirty="0">
              <a:latin typeface="微软雅黑" panose="020B0503020204020204" charset="-122"/>
              <a:ea typeface="微软雅黑" panose="020B0503020204020204" charset="-122"/>
            </a:endParaRPr>
          </a:p>
          <a:p>
            <a:pPr marL="342900" indent="-342900" algn="just">
              <a:buFont typeface="Wingdings" panose="05000000000000000000" pitchFamily="2" charset="2"/>
              <a:buChar char="ü"/>
            </a:pPr>
            <a:r>
              <a:rPr lang="zh-CN" altLang="en-US" sz="2800" dirty="0">
                <a:latin typeface="微软雅黑" panose="020B0503020204020204" charset="-122"/>
                <a:ea typeface="微软雅黑" panose="020B0503020204020204" charset="-122"/>
              </a:rPr>
              <a:t>软件设计文档</a:t>
            </a:r>
            <a:endParaRPr lang="en-US" altLang="zh-CN" sz="2800" dirty="0">
              <a:latin typeface="微软雅黑" panose="020B0503020204020204" charset="-122"/>
              <a:ea typeface="微软雅黑" panose="020B0503020204020204" charset="-122"/>
            </a:endParaRPr>
          </a:p>
          <a:p>
            <a:pPr marL="342900" indent="-342900" algn="just">
              <a:buFont typeface="Wingdings" panose="05000000000000000000" pitchFamily="2" charset="2"/>
              <a:buChar char="ü"/>
            </a:pPr>
            <a:r>
              <a:rPr lang="zh-CN" altLang="en-US" sz="2800" dirty="0">
                <a:latin typeface="微软雅黑" panose="020B0503020204020204" charset="-122"/>
                <a:ea typeface="微软雅黑" panose="020B0503020204020204" charset="-122"/>
              </a:rPr>
              <a:t>软件测试文档</a:t>
            </a:r>
            <a:endParaRPr lang="en-US" altLang="zh-CN" sz="2800" dirty="0">
              <a:latin typeface="微软雅黑" panose="020B0503020204020204" charset="-122"/>
              <a:ea typeface="微软雅黑" panose="020B0503020204020204" charset="-122"/>
            </a:endParaRPr>
          </a:p>
          <a:p>
            <a:pPr marL="342900" indent="-342900" algn="just">
              <a:buFont typeface="Wingdings" panose="05000000000000000000" pitchFamily="2" charset="2"/>
              <a:buChar char="ü"/>
            </a:pPr>
            <a:r>
              <a:rPr lang="zh-CN" altLang="en-US" sz="2800" dirty="0">
                <a:latin typeface="微软雅黑" panose="020B0503020204020204" charset="-122"/>
                <a:ea typeface="微软雅黑" panose="020B0503020204020204" charset="-122"/>
              </a:rPr>
              <a:t>软件用户手册</a:t>
            </a:r>
            <a:endParaRPr lang="en-US" altLang="zh-CN" sz="2800" dirty="0">
              <a:latin typeface="微软雅黑" panose="020B0503020204020204" charset="-122"/>
              <a:ea typeface="微软雅黑" panose="020B0503020204020204" charset="-122"/>
            </a:endParaRPr>
          </a:p>
          <a:p>
            <a:pPr marL="342900" indent="-342900" algn="just">
              <a:buFont typeface="Wingdings" panose="05000000000000000000" pitchFamily="2" charset="2"/>
              <a:buChar char="ü"/>
            </a:pPr>
            <a:r>
              <a:rPr lang="en-US" altLang="zh-CN" sz="2800" dirty="0">
                <a:latin typeface="微软雅黑" panose="020B0503020204020204" charset="-122"/>
                <a:ea typeface="微软雅黑" panose="020B0503020204020204" charset="-122"/>
              </a:rPr>
              <a:t>……</a:t>
            </a:r>
            <a:endParaRPr lang="zh-CN" altLang="en-US" sz="2800" dirty="0">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2"/>
          <a:stretch>
            <a:fillRect/>
          </a:stretch>
        </p:blipFill>
        <p:spPr>
          <a:xfrm>
            <a:off x="6095206" y="2787105"/>
            <a:ext cx="5724636" cy="3776706"/>
          </a:xfrm>
          <a:prstGeom prst="rect">
            <a:avLst/>
          </a:prstGeom>
          <a:ln w="22225">
            <a:solidFill>
              <a:schemeClr val="accent2">
                <a:shade val="95000"/>
                <a:satMod val="105000"/>
              </a:schemeClr>
            </a:solidFill>
          </a:ln>
        </p:spPr>
      </p:pic>
      <p:sp>
        <p:nvSpPr>
          <p:cNvPr id="2" name="对话气泡: 椭圆形 1"/>
          <p:cNvSpPr/>
          <p:nvPr/>
        </p:nvSpPr>
        <p:spPr>
          <a:xfrm>
            <a:off x="8615486" y="3104964"/>
            <a:ext cx="2700300" cy="828672"/>
          </a:xfrm>
          <a:prstGeom prst="wedgeEllipseCallout">
            <a:avLst>
              <a:gd name="adj1" fmla="val -45757"/>
              <a:gd name="adj2" fmla="val 75768"/>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rgbClr val="C00000"/>
                </a:solidFill>
              </a:rPr>
              <a:t>阐述性资料</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5"/>
          <p:cNvSpPr>
            <a:spLocks noGrp="1" noChangeArrowheads="1"/>
          </p:cNvSpPr>
          <p:nvPr>
            <p:ph type="title"/>
          </p:nvPr>
        </p:nvSpPr>
        <p:spPr/>
        <p:txBody>
          <a:bodyPr/>
          <a:lstStyle/>
          <a:p>
            <a:r>
              <a:rPr lang="zh-CN" altLang="en-US" dirty="0"/>
              <a:t>为什么需要文档</a:t>
            </a:r>
            <a:r>
              <a:rPr lang="en-US" altLang="zh-CN" dirty="0"/>
              <a:t>?</a:t>
            </a:r>
          </a:p>
        </p:txBody>
      </p:sp>
      <p:sp>
        <p:nvSpPr>
          <p:cNvPr id="65542" name="Rectangle 6"/>
          <p:cNvSpPr>
            <a:spLocks noGrp="1" noChangeArrowheads="1"/>
          </p:cNvSpPr>
          <p:nvPr>
            <p:ph idx="1"/>
          </p:nvPr>
        </p:nvSpPr>
        <p:spPr/>
        <p:txBody>
          <a:bodyPr>
            <a:normAutofit fontScale="92500" lnSpcReduction="10000"/>
          </a:bodyPr>
          <a:lstStyle/>
          <a:p>
            <a:r>
              <a:rPr lang="zh-CN" altLang="en-US" dirty="0"/>
              <a:t>原因</a:t>
            </a:r>
            <a:endParaRPr lang="en-US" altLang="zh-CN" dirty="0"/>
          </a:p>
          <a:p>
            <a:pPr lvl="1"/>
            <a:r>
              <a:rPr lang="zh-CN" altLang="en-US" dirty="0"/>
              <a:t>软件开发牵涉编程之外的</a:t>
            </a:r>
            <a:r>
              <a:rPr lang="zh-CN" altLang="en-US" b="1" dirty="0">
                <a:solidFill>
                  <a:srgbClr val="C00000"/>
                </a:solidFill>
              </a:rPr>
              <a:t>多方面工作</a:t>
            </a:r>
            <a:endParaRPr lang="en-US" altLang="zh-CN" b="1" dirty="0">
              <a:solidFill>
                <a:srgbClr val="C00000"/>
              </a:solidFill>
            </a:endParaRPr>
          </a:p>
          <a:p>
            <a:pPr lvl="1"/>
            <a:r>
              <a:rPr lang="zh-CN" altLang="en-US" dirty="0"/>
              <a:t>任何事都记在脑子里，</a:t>
            </a:r>
            <a:r>
              <a:rPr lang="zh-CN" altLang="en-US" b="1" dirty="0">
                <a:solidFill>
                  <a:srgbClr val="C00000"/>
                </a:solidFill>
              </a:rPr>
              <a:t>记不住</a:t>
            </a:r>
            <a:endParaRPr lang="en-US" altLang="zh-CN" b="1" dirty="0">
              <a:solidFill>
                <a:srgbClr val="C00000"/>
              </a:solidFill>
            </a:endParaRPr>
          </a:p>
          <a:p>
            <a:pPr lvl="1"/>
            <a:r>
              <a:rPr lang="zh-CN" altLang="en-US" dirty="0"/>
              <a:t>任何事都放在脑子里，</a:t>
            </a:r>
            <a:r>
              <a:rPr lang="zh-CN" altLang="en-US" b="1" dirty="0">
                <a:solidFill>
                  <a:srgbClr val="C00000"/>
                </a:solidFill>
              </a:rPr>
              <a:t>理不清</a:t>
            </a:r>
            <a:endParaRPr lang="en-US" altLang="zh-CN" b="1" dirty="0">
              <a:solidFill>
                <a:srgbClr val="C00000"/>
              </a:solidFill>
            </a:endParaRPr>
          </a:p>
          <a:p>
            <a:pPr lvl="1"/>
            <a:r>
              <a:rPr lang="zh-CN" altLang="en-US" dirty="0"/>
              <a:t>任何事都存在脑子里，</a:t>
            </a:r>
            <a:r>
              <a:rPr lang="zh-CN" altLang="en-US" b="1" dirty="0">
                <a:solidFill>
                  <a:srgbClr val="C00000"/>
                </a:solidFill>
              </a:rPr>
              <a:t>讲不明</a:t>
            </a:r>
            <a:endParaRPr lang="en-US" altLang="zh-CN" b="1" dirty="0">
              <a:solidFill>
                <a:srgbClr val="C00000"/>
              </a:solidFill>
            </a:endParaRPr>
          </a:p>
          <a:p>
            <a:pPr lvl="1"/>
            <a:endParaRPr lang="en-US" altLang="zh-CN" b="1" dirty="0">
              <a:solidFill>
                <a:srgbClr val="C00000"/>
              </a:solidFill>
            </a:endParaRPr>
          </a:p>
          <a:p>
            <a:r>
              <a:rPr lang="zh-CN" altLang="en-US" dirty="0"/>
              <a:t>编写文档目的</a:t>
            </a:r>
          </a:p>
          <a:p>
            <a:pPr lvl="1"/>
            <a:r>
              <a:rPr lang="zh-CN" altLang="en-US" b="1" dirty="0">
                <a:solidFill>
                  <a:srgbClr val="C00000"/>
                </a:solidFill>
              </a:rPr>
              <a:t>阐述清楚</a:t>
            </a:r>
            <a:r>
              <a:rPr lang="zh-CN" altLang="en-US" dirty="0"/>
              <a:t>：内容、逻辑性、条理性</a:t>
            </a:r>
            <a:endParaRPr lang="en-US" altLang="zh-CN" dirty="0"/>
          </a:p>
          <a:p>
            <a:pPr lvl="1"/>
            <a:r>
              <a:rPr lang="zh-CN" altLang="en-US" b="1" dirty="0">
                <a:solidFill>
                  <a:srgbClr val="C00000"/>
                </a:solidFill>
              </a:rPr>
              <a:t>发现问题</a:t>
            </a:r>
            <a:r>
              <a:rPr lang="zh-CN" altLang="en-US" dirty="0"/>
              <a:t>：完整、一致、矛盾</a:t>
            </a:r>
            <a:endParaRPr lang="en-US" altLang="zh-CN" dirty="0"/>
          </a:p>
          <a:p>
            <a:pPr lvl="1"/>
            <a:r>
              <a:rPr lang="zh-CN" altLang="en-US" b="1" dirty="0">
                <a:solidFill>
                  <a:srgbClr val="C00000"/>
                </a:solidFill>
              </a:rPr>
              <a:t>开展交流</a:t>
            </a:r>
            <a:r>
              <a:rPr lang="zh-CN" altLang="en-US" dirty="0"/>
              <a:t>：便于各种人员的交流</a:t>
            </a:r>
            <a:endParaRPr lang="en-US" altLang="zh-CN" dirty="0"/>
          </a:p>
          <a:p>
            <a:pPr lvl="1"/>
            <a:r>
              <a:rPr lang="zh-CN" altLang="en-US" b="1" dirty="0">
                <a:solidFill>
                  <a:srgbClr val="C00000"/>
                </a:solidFill>
              </a:rPr>
              <a:t>促进管理</a:t>
            </a:r>
            <a:r>
              <a:rPr lang="en-US" altLang="zh-CN" dirty="0"/>
              <a:t>:  </a:t>
            </a:r>
            <a:r>
              <a:rPr lang="zh-CN" altLang="en-US" dirty="0"/>
              <a:t>管理软件开发成果</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3558" y="2612735"/>
            <a:ext cx="2104175" cy="2065917"/>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软件文档示例</a:t>
            </a:r>
          </a:p>
        </p:txBody>
      </p:sp>
      <p:pic>
        <p:nvPicPr>
          <p:cNvPr id="9" name="图片 8"/>
          <p:cNvPicPr>
            <a:picLocks noChangeAspect="1"/>
          </p:cNvPicPr>
          <p:nvPr/>
        </p:nvPicPr>
        <p:blipFill>
          <a:blip r:embed="rId2"/>
          <a:stretch>
            <a:fillRect/>
          </a:stretch>
        </p:blipFill>
        <p:spPr>
          <a:xfrm>
            <a:off x="4114986" y="800708"/>
            <a:ext cx="7657947" cy="5625244"/>
          </a:xfrm>
          <a:prstGeom prst="rect">
            <a:avLst/>
          </a:prstGeom>
          <a:ln>
            <a:solidFill>
              <a:schemeClr val="dk1"/>
            </a:solidFill>
          </a:ln>
        </p:spPr>
      </p:pic>
      <p:sp>
        <p:nvSpPr>
          <p:cNvPr id="10" name="文本框 9"/>
          <p:cNvSpPr txBox="1"/>
          <p:nvPr/>
        </p:nvSpPr>
        <p:spPr>
          <a:xfrm>
            <a:off x="622598" y="2636912"/>
            <a:ext cx="3312368" cy="1077218"/>
          </a:xfrm>
          <a:prstGeom prst="rect">
            <a:avLst/>
          </a:prstGeom>
          <a:noFill/>
        </p:spPr>
        <p:txBody>
          <a:bodyPr wrap="square" rtlCol="0">
            <a:spAutoFit/>
          </a:bodyPr>
          <a:lstStyle/>
          <a:p>
            <a:r>
              <a:rPr lang="zh-CN" altLang="en-US" sz="3200" dirty="0">
                <a:solidFill>
                  <a:srgbClr val="C00000"/>
                </a:solidFill>
                <a:latin typeface="微软雅黑" panose="020B0503020204020204" charset="-122"/>
                <a:ea typeface="微软雅黑" panose="020B0503020204020204" charset="-122"/>
              </a:rPr>
              <a:t>空巢老人智能看护系统设计文档</a:t>
            </a:r>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KSO_WM_DOC_GUID" val="{cb355037-087a-4cdd-a4de-972ce56b9656}"/>
</p:tagLst>
</file>

<file path=ppt/theme/theme1.xml><?xml version="1.0" encoding="utf-8"?>
<a:theme xmlns:a="http://schemas.openxmlformats.org/drawingml/2006/main" name="自定义设计方案">
  <a:themeElements>
    <a:clrScheme name="自定义 16">
      <a:dk1>
        <a:sysClr val="windowText" lastClr="000000"/>
      </a:dk1>
      <a:lt1>
        <a:sysClr val="window" lastClr="CCE8CF"/>
      </a:lt1>
      <a:dk2>
        <a:srgbClr val="1F497D"/>
      </a:dk2>
      <a:lt2>
        <a:srgbClr val="EEECE1"/>
      </a:lt2>
      <a:accent1>
        <a:srgbClr val="000000"/>
      </a:accent1>
      <a:accent2>
        <a:srgbClr val="000000"/>
      </a:accent2>
      <a:accent3>
        <a:srgbClr val="0000FF"/>
      </a:accent3>
      <a:accent4>
        <a:srgbClr val="00B0F0"/>
      </a:accent4>
      <a:accent5>
        <a:srgbClr val="0000BF"/>
      </a:accent5>
      <a:accent6>
        <a:srgbClr val="00B050"/>
      </a:accent6>
      <a:hlink>
        <a:srgbClr val="92D050"/>
      </a:hlink>
      <a:folHlink>
        <a:srgbClr val="FF0000"/>
      </a:folHlink>
    </a:clrScheme>
    <a:fontScheme name="自定义 11">
      <a:majorFont>
        <a:latin typeface="Times New Roman"/>
        <a:ea typeface="微软雅黑"/>
        <a:cs typeface=""/>
      </a:majorFont>
      <a:minorFont>
        <a:latin typeface="Verdana"/>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《卫星导航定位导论》 20100913</Template>
  <TotalTime>3</TotalTime>
  <Words>4641</Words>
  <Application>Microsoft Office PowerPoint</Application>
  <PresentationFormat>自定义</PresentationFormat>
  <Paragraphs>581</Paragraphs>
  <Slides>68</Slides>
  <Notes>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68</vt:i4>
      </vt:variant>
    </vt:vector>
  </HeadingPairs>
  <TitlesOfParts>
    <vt:vector size="80" baseType="lpstr">
      <vt:lpstr>等线</vt:lpstr>
      <vt:lpstr>黑体</vt:lpstr>
      <vt:lpstr>宋体</vt:lpstr>
      <vt:lpstr>微软雅黑</vt:lpstr>
      <vt:lpstr>Arial</vt:lpstr>
      <vt:lpstr>Segoe UI Black</vt:lpstr>
      <vt:lpstr>Times New Roman</vt:lpstr>
      <vt:lpstr>Verdana</vt:lpstr>
      <vt:lpstr>Wingdings</vt:lpstr>
      <vt:lpstr>Wingdings 3</vt:lpstr>
      <vt:lpstr>自定义设计方案</vt:lpstr>
      <vt:lpstr>Visio</vt:lpstr>
      <vt:lpstr>PowerPoint 演示文稿</vt:lpstr>
      <vt:lpstr>内容</vt:lpstr>
      <vt:lpstr>建设狗窝和建设大厦的区别</vt:lpstr>
      <vt:lpstr>1.1 从程序到软件-工程开发的启发</vt:lpstr>
      <vt:lpstr>编写出程序需要经历诸多的步骤</vt:lpstr>
      <vt:lpstr>1.2 何为软件?</vt:lpstr>
      <vt:lpstr>何为文档?</vt:lpstr>
      <vt:lpstr>为什么需要文档?</vt:lpstr>
      <vt:lpstr>软件文档示例</vt:lpstr>
      <vt:lpstr>何为数据？</vt:lpstr>
      <vt:lpstr>数据示例</vt:lpstr>
      <vt:lpstr>从开发者的角度看软件的构成</vt:lpstr>
      <vt:lpstr>1.3 软件概念给我们的启示</vt:lpstr>
      <vt:lpstr>软件开发的再认识</vt:lpstr>
      <vt:lpstr>1.4 软件生命周期</vt:lpstr>
      <vt:lpstr>软件生命周期</vt:lpstr>
      <vt:lpstr>软件的生命周期</vt:lpstr>
      <vt:lpstr>1.5 软件特点</vt:lpstr>
      <vt:lpstr>军用软件的特殊性</vt:lpstr>
      <vt:lpstr>1.6 软件的分类</vt:lpstr>
      <vt:lpstr>软件的分类</vt:lpstr>
      <vt:lpstr>内容</vt:lpstr>
      <vt:lpstr>2.1 闭源软件</vt:lpstr>
      <vt:lpstr>2.2 开源软件</vt:lpstr>
      <vt:lpstr>示例：开源软件</vt:lpstr>
      <vt:lpstr>开源软件正逐步替代闭源软件</vt:lpstr>
      <vt:lpstr>快速增长的开源软件数量</vt:lpstr>
      <vt:lpstr>开源软件的推动者</vt:lpstr>
      <vt:lpstr>Apache软件基金会</vt:lpstr>
      <vt:lpstr>Google主导的开源软件项目</vt:lpstr>
      <vt:lpstr>问题思考和讨论</vt:lpstr>
      <vt:lpstr>2.3 开源软件托管平台-Github</vt:lpstr>
      <vt:lpstr>SourceForge</vt:lpstr>
      <vt:lpstr>Gitee</vt:lpstr>
      <vt:lpstr>Stack Overflow</vt:lpstr>
      <vt:lpstr>2.4 开源软件的优势</vt:lpstr>
      <vt:lpstr>开源软件许可证</vt:lpstr>
      <vt:lpstr>二类许可证</vt:lpstr>
      <vt:lpstr>Apache开源许可证</vt:lpstr>
      <vt:lpstr>GPL开源许可证</vt:lpstr>
      <vt:lpstr>不同许可证的差别</vt:lpstr>
      <vt:lpstr>2.5 开源软件的利用</vt:lpstr>
      <vt:lpstr>开源软件的使用</vt:lpstr>
      <vt:lpstr>引发软件产业界的转变</vt:lpstr>
      <vt:lpstr>内容</vt:lpstr>
      <vt:lpstr>3.1 软件质量</vt:lpstr>
      <vt:lpstr>3.2 软件质量要素（1/3）</vt:lpstr>
      <vt:lpstr>软件质量要素（2/3）</vt:lpstr>
      <vt:lpstr>软件质量要素（3/3）</vt:lpstr>
      <vt:lpstr>2019年华为公司发布的第一号文件</vt:lpstr>
      <vt:lpstr>内容</vt:lpstr>
      <vt:lpstr>4.1 软件的地位和作用</vt:lpstr>
      <vt:lpstr>4.2 软件的运行环境</vt:lpstr>
      <vt:lpstr>4.3 软件形态</vt:lpstr>
      <vt:lpstr>软件形态-社会技术系统</vt:lpstr>
      <vt:lpstr>软件形态-系统子系统</vt:lpstr>
      <vt:lpstr>软件形态-分布式异构系统</vt:lpstr>
      <vt:lpstr>软件形态-动态演化系统</vt:lpstr>
      <vt:lpstr>软件形态-系统联盟</vt:lpstr>
      <vt:lpstr>软件形态-生态系统</vt:lpstr>
      <vt:lpstr>4.4 软件系统的规模</vt:lpstr>
      <vt:lpstr>软件系统的应用及示例</vt:lpstr>
      <vt:lpstr>4.5 我国软件建设的挑战和使命</vt:lpstr>
      <vt:lpstr>小结</vt:lpstr>
      <vt:lpstr>综合实践一</vt:lpstr>
      <vt:lpstr>综合实践二</vt:lpstr>
      <vt:lpstr>思考和讨论</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kd</dc:creator>
  <cp:lastModifiedBy>倪文慧</cp:lastModifiedBy>
  <cp:revision>2595</cp:revision>
  <dcterms:created xsi:type="dcterms:W3CDTF">2113-01-01T00:00:00Z</dcterms:created>
  <dcterms:modified xsi:type="dcterms:W3CDTF">2023-11-15T12:19:46Z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2052-11.1.0.11294</vt:lpwstr>
  </property>
  <property fmtid="{D5CDD505-2E9C-101B-9397-08002B2CF9AE}" pid="3" name="ICV">
    <vt:lpwstr>3D0962F45780458CA4C668EACC25FDB2</vt:lpwstr>
  </property>
</Properties>
</file>